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57" autoAdjust="0"/>
    <p:restoredTop sz="94660"/>
  </p:normalViewPr>
  <p:slideViewPr>
    <p:cSldViewPr snapToGrid="0">
      <p:cViewPr varScale="1">
        <p:scale>
          <a:sx n="104" d="100"/>
          <a:sy n="104"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D59E-59D4-4023-B292-32D78BEA7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CB571F-D002-4FE4-A343-CC497E951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5E27AE-5DB1-4E61-8CCA-64DAA2453522}"/>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F9B0A354-88B5-41ED-9807-386AC221E2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2FD177-6121-4B66-9B0C-CEAC49D21A27}"/>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26067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F4F2-09FD-4F0D-8B9A-365EEA5C84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64EAB-B78B-4F6D-9496-0DDC4A08B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E8475-35BB-4AA4-BD3F-B6C4718918A1}"/>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205A8E24-5256-406D-8A74-E6C68960E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9AF98-F999-4308-8E25-51BDD3CC6AEE}"/>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63098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80610-EDA3-4E4F-9A81-4DED55499E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0AE2A6-EF50-43FD-8DFD-AC26279862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9F568-B463-44FA-894F-97B2B326677B}"/>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15B7C0DA-D0F5-4BD0-86D1-8C7B57735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A8686-02ED-49CC-8797-A3570495B08D}"/>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219640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0087-FDDC-439B-B174-8EE8A54EA2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01589-4227-4E98-817B-DD4179425B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7157FA-2251-4A05-8582-018E3D6B6109}"/>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22566540-BC54-4601-9E31-810222A9D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9AF60-F720-462B-A58A-4B8A4DADCBF2}"/>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1797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BFA2-803B-4254-9379-DEEFDAA5D5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222976-E7D2-4B4E-9933-858904DAC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06478B-7E78-4569-BC86-780607EB3778}"/>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9FC9B027-6340-4576-977C-5967047246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98FF1-FBCD-4880-9D92-F05A8F0DBEC6}"/>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50866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6A9-E1A3-4E99-BA96-113EF677D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BBF37-8B11-4A05-92C2-E0C876F599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19EAB7-2137-411B-B3FA-8C409D9FD4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F05FD8-DD1E-4C22-9F2F-6174733B38A7}"/>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6" name="Footer Placeholder 5">
            <a:extLst>
              <a:ext uri="{FF2B5EF4-FFF2-40B4-BE49-F238E27FC236}">
                <a16:creationId xmlns:a16="http://schemas.microsoft.com/office/drawing/2014/main" id="{4C52974E-05F7-420C-B108-3641A7634D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E3E13-3EF3-4EB4-8B4D-D999E75D98E2}"/>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8767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024C-5034-4B17-AF8F-E68846C14D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90C483-B962-48E6-847E-573406763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F65A77-7CF1-495C-AEEF-398AAF8D52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85E45A-640C-4021-A43A-63EEBAA41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986331-856A-4310-BCB5-27465FDBC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87D4F4-507A-4DDC-8333-4C4C177E0596}"/>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8" name="Footer Placeholder 7">
            <a:extLst>
              <a:ext uri="{FF2B5EF4-FFF2-40B4-BE49-F238E27FC236}">
                <a16:creationId xmlns:a16="http://schemas.microsoft.com/office/drawing/2014/main" id="{E41499D6-2928-4F88-8A15-1487343DCE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4E246B-272A-49E0-BDEA-D363C5E5E0E5}"/>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75322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6980-67BF-420B-A27B-508A5A67DA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9D8947-CC72-43A2-B4E3-6389C7445F0F}"/>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4" name="Footer Placeholder 3">
            <a:extLst>
              <a:ext uri="{FF2B5EF4-FFF2-40B4-BE49-F238E27FC236}">
                <a16:creationId xmlns:a16="http://schemas.microsoft.com/office/drawing/2014/main" id="{4B5BB1A0-2EE4-4F17-ABFB-BB8F8DC14B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1D2F05-3210-4D55-94B6-AB66C37C71BE}"/>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231113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81B27-EF7E-4813-B517-BCB0FBB13B7B}"/>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3" name="Footer Placeholder 2">
            <a:extLst>
              <a:ext uri="{FF2B5EF4-FFF2-40B4-BE49-F238E27FC236}">
                <a16:creationId xmlns:a16="http://schemas.microsoft.com/office/drawing/2014/main" id="{0C155587-6859-4600-AFD2-D3D4029D42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D03F4C-A174-4A6B-A855-46B454FEB5E0}"/>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3692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2D00-100B-45EA-BC69-405CCE24B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4185CA-B0BB-402C-A484-D370AE985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93CF52-0246-4FEB-BA97-4B54B3E01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49E5FA-13EA-44EE-A3C5-D4FD3C3055BC}"/>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6" name="Footer Placeholder 5">
            <a:extLst>
              <a:ext uri="{FF2B5EF4-FFF2-40B4-BE49-F238E27FC236}">
                <a16:creationId xmlns:a16="http://schemas.microsoft.com/office/drawing/2014/main" id="{BE137C2F-97B6-443B-99B7-03AF65A5E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DF7B8-12CC-4D71-ACD5-E3AB9F9DE774}"/>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01955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9522-387C-4D03-8E9E-59EABFFBF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6AF27D-A5E0-4063-8817-A19EA6C1C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0D22A0-2C6D-4567-BE9B-8954FE121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7A23D1-E066-4F5E-AA3D-1BECEE653E32}"/>
              </a:ext>
            </a:extLst>
          </p:cNvPr>
          <p:cNvSpPr>
            <a:spLocks noGrp="1"/>
          </p:cNvSpPr>
          <p:nvPr>
            <p:ph type="dt" sz="half" idx="10"/>
          </p:nvPr>
        </p:nvSpPr>
        <p:spPr/>
        <p:txBody>
          <a:bodyPr/>
          <a:lstStyle/>
          <a:p>
            <a:fld id="{0635E47E-F141-4A11-BF23-91D7B86122F5}" type="datetimeFigureOut">
              <a:rPr lang="en-GB" smtClean="0"/>
              <a:t>26/01/2026</a:t>
            </a:fld>
            <a:endParaRPr lang="en-GB"/>
          </a:p>
        </p:txBody>
      </p:sp>
      <p:sp>
        <p:nvSpPr>
          <p:cNvPr id="6" name="Footer Placeholder 5">
            <a:extLst>
              <a:ext uri="{FF2B5EF4-FFF2-40B4-BE49-F238E27FC236}">
                <a16:creationId xmlns:a16="http://schemas.microsoft.com/office/drawing/2014/main" id="{2149CCA5-8663-45ED-9A16-7638AA8D42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94FBF-5AC4-4B2E-8206-73BB46DD31F9}"/>
              </a:ext>
            </a:extLst>
          </p:cNvPr>
          <p:cNvSpPr>
            <a:spLocks noGrp="1"/>
          </p:cNvSpPr>
          <p:nvPr>
            <p:ph type="sldNum" sz="quarter" idx="12"/>
          </p:nvPr>
        </p:nvSpPr>
        <p:spPr/>
        <p:txBody>
          <a:bodyPr/>
          <a:lstStyle/>
          <a:p>
            <a:fld id="{15FC70DE-4E0B-42F7-98C3-C6A9C837F01F}" type="slidenum">
              <a:rPr lang="en-GB" smtClean="0"/>
              <a:t>‹#›</a:t>
            </a:fld>
            <a:endParaRPr lang="en-GB"/>
          </a:p>
        </p:txBody>
      </p:sp>
    </p:spTree>
    <p:extLst>
      <p:ext uri="{BB962C8B-B14F-4D97-AF65-F5344CB8AC3E}">
        <p14:creationId xmlns:p14="http://schemas.microsoft.com/office/powerpoint/2010/main" val="30977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2557B-F176-4FB3-9AD8-34D566211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FE7337-E226-4EB0-B716-CE1B65916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4B45D-412E-421F-9270-36BD78196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5E47E-F141-4A11-BF23-91D7B86122F5}" type="datetimeFigureOut">
              <a:rPr lang="en-GB" smtClean="0"/>
              <a:t>26/01/2026</a:t>
            </a:fld>
            <a:endParaRPr lang="en-GB"/>
          </a:p>
        </p:txBody>
      </p:sp>
      <p:sp>
        <p:nvSpPr>
          <p:cNvPr id="5" name="Footer Placeholder 4">
            <a:extLst>
              <a:ext uri="{FF2B5EF4-FFF2-40B4-BE49-F238E27FC236}">
                <a16:creationId xmlns:a16="http://schemas.microsoft.com/office/drawing/2014/main" id="{9B0719D6-5A42-4521-9CC6-EC5E37C6E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C42CFC-C986-4D07-BC1E-B41373809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C70DE-4E0B-42F7-98C3-C6A9C837F01F}" type="slidenum">
              <a:rPr lang="en-GB" smtClean="0"/>
              <a:t>‹#›</a:t>
            </a:fld>
            <a:endParaRPr lang="en-GB"/>
          </a:p>
        </p:txBody>
      </p:sp>
    </p:spTree>
    <p:extLst>
      <p:ext uri="{BB962C8B-B14F-4D97-AF65-F5344CB8AC3E}">
        <p14:creationId xmlns:p14="http://schemas.microsoft.com/office/powerpoint/2010/main" val="388182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78923A-2F2C-4A26-909B-FD77804069DD}"/>
              </a:ext>
            </a:extLst>
          </p:cNvPr>
          <p:cNvPicPr>
            <a:picLocks noChangeAspect="1"/>
          </p:cNvPicPr>
          <p:nvPr/>
        </p:nvPicPr>
        <p:blipFill>
          <a:blip r:embed="rId2"/>
          <a:stretch>
            <a:fillRect/>
          </a:stretch>
        </p:blipFill>
        <p:spPr>
          <a:xfrm>
            <a:off x="53815" y="32571"/>
            <a:ext cx="4407790" cy="6541575"/>
          </a:xfrm>
          <a:prstGeom prst="rect">
            <a:avLst/>
          </a:prstGeom>
        </p:spPr>
      </p:pic>
      <p:sp>
        <p:nvSpPr>
          <p:cNvPr id="4" name="TextBox 3">
            <a:extLst>
              <a:ext uri="{FF2B5EF4-FFF2-40B4-BE49-F238E27FC236}">
                <a16:creationId xmlns:a16="http://schemas.microsoft.com/office/drawing/2014/main" id="{A2F3B22E-8844-4EF6-B896-67EB647AC8E0}"/>
              </a:ext>
            </a:extLst>
          </p:cNvPr>
          <p:cNvSpPr txBox="1"/>
          <p:nvPr/>
        </p:nvSpPr>
        <p:spPr>
          <a:xfrm>
            <a:off x="256674" y="224589"/>
            <a:ext cx="3304673" cy="1764632"/>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24BB886B-3ECB-41C0-89C8-5C3D9FC8D5D1}"/>
              </a:ext>
            </a:extLst>
          </p:cNvPr>
          <p:cNvSpPr txBox="1"/>
          <p:nvPr/>
        </p:nvSpPr>
        <p:spPr>
          <a:xfrm>
            <a:off x="5017495" y="3729631"/>
            <a:ext cx="2926231" cy="400110"/>
          </a:xfrm>
          <a:prstGeom prst="rect">
            <a:avLst/>
          </a:prstGeom>
          <a:noFill/>
        </p:spPr>
        <p:txBody>
          <a:bodyPr wrap="square" rtlCol="0">
            <a:spAutoFit/>
          </a:bodyPr>
          <a:lstStyle/>
          <a:p>
            <a:pPr algn="ctr"/>
            <a:r>
              <a:rPr lang="en-GB" sz="2000" b="1" u="sng" dirty="0">
                <a:latin typeface="Letter-join Plus 6" panose="02000505000000020003" pitchFamily="50" charset="0"/>
              </a:rPr>
              <a:t>Spring 1 - Year 2</a:t>
            </a:r>
          </a:p>
        </p:txBody>
      </p:sp>
      <p:pic>
        <p:nvPicPr>
          <p:cNvPr id="19" name="Picture 18">
            <a:extLst>
              <a:ext uri="{FF2B5EF4-FFF2-40B4-BE49-F238E27FC236}">
                <a16:creationId xmlns:a16="http://schemas.microsoft.com/office/drawing/2014/main" id="{B73534A3-EF47-48D2-8749-41D1211F3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390" y="2830294"/>
            <a:ext cx="2808439" cy="828080"/>
          </a:xfrm>
          <a:prstGeom prst="rect">
            <a:avLst/>
          </a:prstGeom>
        </p:spPr>
      </p:pic>
      <p:graphicFrame>
        <p:nvGraphicFramePr>
          <p:cNvPr id="23" name="Table 22">
            <a:extLst>
              <a:ext uri="{FF2B5EF4-FFF2-40B4-BE49-F238E27FC236}">
                <a16:creationId xmlns:a16="http://schemas.microsoft.com/office/drawing/2014/main" id="{7FBB52FE-572C-4112-A32B-8B197EFEF8EB}"/>
              </a:ext>
            </a:extLst>
          </p:cNvPr>
          <p:cNvGraphicFramePr>
            <a:graphicFrameLocks noGrp="1"/>
          </p:cNvGraphicFramePr>
          <p:nvPr>
            <p:extLst>
              <p:ext uri="{D42A27DB-BD31-4B8C-83A1-F6EECF244321}">
                <p14:modId xmlns:p14="http://schemas.microsoft.com/office/powerpoint/2010/main" val="4293904463"/>
              </p:ext>
            </p:extLst>
          </p:nvPr>
        </p:nvGraphicFramePr>
        <p:xfrm>
          <a:off x="4984921" y="4364222"/>
          <a:ext cx="3112710" cy="2000513"/>
        </p:xfrm>
        <a:graphic>
          <a:graphicData uri="http://schemas.openxmlformats.org/drawingml/2006/table">
            <a:tbl>
              <a:tblPr>
                <a:tableStyleId>{5A111915-BE36-4E01-A7E5-04B1672EAD32}</a:tableStyleId>
              </a:tblPr>
              <a:tblGrid>
                <a:gridCol w="3112710">
                  <a:extLst>
                    <a:ext uri="{9D8B030D-6E8A-4147-A177-3AD203B41FA5}">
                      <a16:colId xmlns:a16="http://schemas.microsoft.com/office/drawing/2014/main" val="3564345612"/>
                    </a:ext>
                  </a:extLst>
                </a:gridCol>
              </a:tblGrid>
              <a:tr h="2000513">
                <a:tc>
                  <a:txBody>
                    <a:bodyPr/>
                    <a:lstStyle/>
                    <a:p>
                      <a:pPr marL="0" indent="0" algn="ctr">
                        <a:lnSpc>
                          <a:spcPct val="107000"/>
                        </a:lnSpc>
                        <a:spcAft>
                          <a:spcPts val="800"/>
                        </a:spcAft>
                        <a:buFont typeface="Arial" panose="020B0604020202020204" pitchFamily="34" charset="0"/>
                        <a:buNone/>
                      </a:pPr>
                      <a:r>
                        <a:rPr lang="en-GB" sz="1500" b="1" kern="1200" dirty="0">
                          <a:solidFill>
                            <a:schemeClr val="tx1"/>
                          </a:solidFill>
                          <a:effectLst/>
                          <a:latin typeface="Letter-join Plus 6" panose="02000505000000020003" pitchFamily="50" charset="0"/>
                          <a:ea typeface="PMingLiU-ExtB" panose="02020500000000000000" pitchFamily="18" charset="-120"/>
                          <a:cs typeface="+mn-cs"/>
                        </a:rPr>
                        <a:t>           </a:t>
                      </a:r>
                      <a:r>
                        <a:rPr lang="en-GB" sz="1400" b="1" kern="1200" dirty="0">
                          <a:solidFill>
                            <a:schemeClr val="tx1"/>
                          </a:solidFill>
                          <a:effectLst/>
                          <a:latin typeface="Letter-join Plus 6" panose="02000505000000020003" pitchFamily="50" charset="0"/>
                          <a:ea typeface="PMingLiU-ExtB" panose="02020500000000000000" pitchFamily="18" charset="-120"/>
                          <a:cs typeface="+mn-cs"/>
                        </a:rPr>
                        <a:t>PSHE: Jigsaw Piece 3 -                            Dreams and Goals</a:t>
                      </a:r>
                    </a:p>
                    <a:p>
                      <a:pPr marL="0" indent="0" algn="ctr">
                        <a:lnSpc>
                          <a:spcPct val="107000"/>
                        </a:lnSpc>
                        <a:spcAft>
                          <a:spcPts val="800"/>
                        </a:spcAft>
                        <a:buFont typeface="Arial" panose="020B0604020202020204" pitchFamily="34" charset="0"/>
                        <a:buNone/>
                      </a:pPr>
                      <a:r>
                        <a:rPr lang="en-GB" sz="1400" b="0" kern="1200" dirty="0">
                          <a:solidFill>
                            <a:schemeClr val="tx1"/>
                          </a:solidFill>
                          <a:effectLst/>
                          <a:latin typeface="Letter-join Plus 6" panose="02000505000000020003" pitchFamily="50" charset="0"/>
                          <a:ea typeface="PMingLiU-ExtB" panose="02020500000000000000" pitchFamily="18" charset="-120"/>
                          <a:cs typeface="+mn-cs"/>
                        </a:rPr>
                        <a:t>Goals to Success</a:t>
                      </a:r>
                      <a:br>
                        <a:rPr lang="en-GB" sz="1400" b="0" kern="1200" dirty="0">
                          <a:solidFill>
                            <a:schemeClr val="tx1"/>
                          </a:solidFill>
                          <a:effectLst/>
                          <a:latin typeface="Letter-join Plus 6" panose="02000505000000020003" pitchFamily="50" charset="0"/>
                          <a:ea typeface="PMingLiU-ExtB" panose="02020500000000000000" pitchFamily="18" charset="-120"/>
                          <a:cs typeface="+mn-cs"/>
                        </a:rPr>
                      </a:br>
                      <a:r>
                        <a:rPr lang="en-GB" sz="1400" b="0" kern="1200" dirty="0">
                          <a:solidFill>
                            <a:schemeClr val="tx1"/>
                          </a:solidFill>
                          <a:effectLst/>
                          <a:latin typeface="Letter-join Plus 6" panose="02000505000000020003" pitchFamily="50" charset="0"/>
                          <a:ea typeface="PMingLiU-ExtB" panose="02020500000000000000" pitchFamily="18" charset="-120"/>
                          <a:cs typeface="+mn-cs"/>
                        </a:rPr>
                        <a:t>My Learning Strengths</a:t>
                      </a:r>
                      <a:br>
                        <a:rPr lang="en-GB" sz="1400" b="0" kern="1200" dirty="0">
                          <a:solidFill>
                            <a:schemeClr val="tx1"/>
                          </a:solidFill>
                          <a:effectLst/>
                          <a:latin typeface="Letter-join Plus 6" panose="02000505000000020003" pitchFamily="50" charset="0"/>
                          <a:ea typeface="PMingLiU-ExtB" panose="02020500000000000000" pitchFamily="18" charset="-120"/>
                          <a:cs typeface="+mn-cs"/>
                        </a:rPr>
                      </a:br>
                      <a:r>
                        <a:rPr lang="en-GB" sz="1400" b="0" kern="1200" dirty="0">
                          <a:solidFill>
                            <a:schemeClr val="tx1"/>
                          </a:solidFill>
                          <a:effectLst/>
                          <a:latin typeface="Letter-join Plus 6" panose="02000505000000020003" pitchFamily="50" charset="0"/>
                          <a:ea typeface="PMingLiU-ExtB" panose="02020500000000000000" pitchFamily="18" charset="-120"/>
                          <a:cs typeface="+mn-cs"/>
                        </a:rPr>
                        <a:t>Learning with Others</a:t>
                      </a:r>
                      <a:br>
                        <a:rPr lang="en-GB" sz="1400" b="0" kern="1200" dirty="0">
                          <a:solidFill>
                            <a:schemeClr val="tx1"/>
                          </a:solidFill>
                          <a:effectLst/>
                          <a:latin typeface="Letter-join Plus 6" panose="02000505000000020003" pitchFamily="50" charset="0"/>
                          <a:ea typeface="PMingLiU-ExtB" panose="02020500000000000000" pitchFamily="18" charset="-120"/>
                          <a:cs typeface="+mn-cs"/>
                        </a:rPr>
                      </a:br>
                      <a:r>
                        <a:rPr lang="en-GB" sz="1400" b="0" kern="1200" dirty="0">
                          <a:solidFill>
                            <a:schemeClr val="tx1"/>
                          </a:solidFill>
                          <a:effectLst/>
                          <a:latin typeface="Letter-join Plus 6" panose="02000505000000020003" pitchFamily="50" charset="0"/>
                          <a:ea typeface="PMingLiU-ExtB" panose="02020500000000000000" pitchFamily="18" charset="-120"/>
                          <a:cs typeface="+mn-cs"/>
                        </a:rPr>
                        <a:t>Group Challenges</a:t>
                      </a:r>
                      <a:br>
                        <a:rPr lang="en-GB" sz="1400" b="0" kern="1200" dirty="0">
                          <a:solidFill>
                            <a:schemeClr val="tx1"/>
                          </a:solidFill>
                          <a:effectLst/>
                          <a:latin typeface="Letter-join Plus 6" panose="02000505000000020003" pitchFamily="50" charset="0"/>
                          <a:ea typeface="PMingLiU-ExtB" panose="02020500000000000000" pitchFamily="18" charset="-120"/>
                          <a:cs typeface="+mn-cs"/>
                        </a:rPr>
                      </a:br>
                      <a:r>
                        <a:rPr lang="en-GB" sz="1400" b="0" kern="1200" dirty="0">
                          <a:solidFill>
                            <a:schemeClr val="tx1"/>
                          </a:solidFill>
                          <a:effectLst/>
                          <a:latin typeface="Letter-join Plus 6" panose="02000505000000020003" pitchFamily="50" charset="0"/>
                          <a:ea typeface="PMingLiU-ExtB" panose="02020500000000000000" pitchFamily="18" charset="-120"/>
                          <a:cs typeface="+mn-cs"/>
                        </a:rPr>
                        <a:t>Celebrating Success</a:t>
                      </a:r>
                    </a:p>
                  </a:txBody>
                  <a:tcPr marL="114300" marR="114300" marT="0" marB="0"/>
                </a:tc>
                <a:extLst>
                  <a:ext uri="{0D108BD9-81ED-4DB2-BD59-A6C34878D82A}">
                    <a16:rowId xmlns:a16="http://schemas.microsoft.com/office/drawing/2014/main" val="457106738"/>
                  </a:ext>
                </a:extLst>
              </a:tr>
            </a:tbl>
          </a:graphicData>
        </a:graphic>
      </p:graphicFrame>
      <p:pic>
        <p:nvPicPr>
          <p:cNvPr id="7" name="Picture 6">
            <a:extLst>
              <a:ext uri="{FF2B5EF4-FFF2-40B4-BE49-F238E27FC236}">
                <a16:creationId xmlns:a16="http://schemas.microsoft.com/office/drawing/2014/main" id="{DB2373B1-E1A3-47FE-A474-45ED447FB72C}"/>
              </a:ext>
            </a:extLst>
          </p:cNvPr>
          <p:cNvPicPr>
            <a:picLocks noChangeAspect="1"/>
          </p:cNvPicPr>
          <p:nvPr/>
        </p:nvPicPr>
        <p:blipFill>
          <a:blip r:embed="rId4"/>
          <a:stretch>
            <a:fillRect/>
          </a:stretch>
        </p:blipFill>
        <p:spPr>
          <a:xfrm>
            <a:off x="5126645" y="4695340"/>
            <a:ext cx="627503" cy="669139"/>
          </a:xfrm>
          <a:prstGeom prst="rect">
            <a:avLst/>
          </a:prstGeom>
        </p:spPr>
      </p:pic>
      <p:graphicFrame>
        <p:nvGraphicFramePr>
          <p:cNvPr id="25" name="Table 24">
            <a:extLst>
              <a:ext uri="{FF2B5EF4-FFF2-40B4-BE49-F238E27FC236}">
                <a16:creationId xmlns:a16="http://schemas.microsoft.com/office/drawing/2014/main" id="{4C0104F9-A87F-4E91-A522-9EA7ED86F6E9}"/>
              </a:ext>
            </a:extLst>
          </p:cNvPr>
          <p:cNvGraphicFramePr>
            <a:graphicFrameLocks noGrp="1"/>
          </p:cNvGraphicFramePr>
          <p:nvPr>
            <p:extLst>
              <p:ext uri="{D42A27DB-BD31-4B8C-83A1-F6EECF244321}">
                <p14:modId xmlns:p14="http://schemas.microsoft.com/office/powerpoint/2010/main" val="4112473561"/>
              </p:ext>
            </p:extLst>
          </p:nvPr>
        </p:nvGraphicFramePr>
        <p:xfrm>
          <a:off x="8176572" y="132217"/>
          <a:ext cx="3804001" cy="6405767"/>
        </p:xfrm>
        <a:graphic>
          <a:graphicData uri="http://schemas.openxmlformats.org/drawingml/2006/table">
            <a:tbl>
              <a:tblPr>
                <a:tableStyleId>{5A111915-BE36-4E01-A7E5-04B1672EAD32}</a:tableStyleId>
              </a:tblPr>
              <a:tblGrid>
                <a:gridCol w="3804001">
                  <a:extLst>
                    <a:ext uri="{9D8B030D-6E8A-4147-A177-3AD203B41FA5}">
                      <a16:colId xmlns:a16="http://schemas.microsoft.com/office/drawing/2014/main" val="3564345612"/>
                    </a:ext>
                  </a:extLst>
                </a:gridCol>
              </a:tblGrid>
              <a:tr h="6405767">
                <a:tc>
                  <a:txBody>
                    <a:bodyPr/>
                    <a:lstStyle/>
                    <a:p>
                      <a:pPr algn="l">
                        <a:lnSpc>
                          <a:spcPct val="107000"/>
                        </a:lnSpc>
                        <a:spcAft>
                          <a:spcPts val="800"/>
                        </a:spcAft>
                      </a:pPr>
                      <a:r>
                        <a:rPr lang="en-GB" sz="1450" b="1" dirty="0">
                          <a:effectLst/>
                          <a:latin typeface="Letter-join Plus 6"/>
                        </a:rPr>
                        <a:t>Maths: Multiplication</a:t>
                      </a:r>
                      <a:r>
                        <a:rPr lang="en-GB" sz="1450" b="1" kern="1200" dirty="0">
                          <a:solidFill>
                            <a:schemeClr val="tx1"/>
                          </a:solidFill>
                          <a:effectLst/>
                          <a:latin typeface="Letter-join Plus 6"/>
                          <a:ea typeface="+mn-ea"/>
                          <a:cs typeface="+mn-cs"/>
                        </a:rPr>
                        <a:t> and Division and Shape</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recall and use multiplication and division facts for the 2, 5 and 10 times tables including recognising odd and even numbers.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calculate mathematical statements for multiplication and division within the multiplication tables and write them using the multiplication, division and equals signs.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know that multiplication of 2 numbers can be done in any order and division of 1 number by another cannot.</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solve problems involving multiplication and division, using materials, arrays, repeated addition, mental methods and known multiplication and division facts</a:t>
                      </a:r>
                      <a:r>
                        <a:rPr lang="en-GB" sz="1450" b="0" kern="1200" dirty="0">
                          <a:solidFill>
                            <a:schemeClr val="tx1"/>
                          </a:solidFill>
                          <a:effectLst/>
                          <a:latin typeface="Letter-join Plus 6" panose="02000505000000020003" pitchFamily="50" charset="0"/>
                          <a:ea typeface="+mn-ea"/>
                          <a:cs typeface="+mn-cs"/>
                        </a:rPr>
                        <a:t>.</a:t>
                      </a:r>
                    </a:p>
                    <a:p>
                      <a:pPr marL="285750" lvl="0" indent="-285750">
                        <a:lnSpc>
                          <a:spcPct val="100000"/>
                        </a:lnSpc>
                        <a:buClr>
                          <a:srgbClr val="000000"/>
                        </a:buClr>
                        <a:buFont typeface="Arial,Sans-Serif" panose="020B0604020202020204" pitchFamily="34" charset="0"/>
                        <a:buChar char="•"/>
                      </a:pPr>
                      <a:r>
                        <a:rPr lang="en-GB" sz="1400" b="0" i="0" u="none" strike="noStrike" kern="1200" noProof="0" dirty="0">
                          <a:solidFill>
                            <a:schemeClr val="tx1"/>
                          </a:solidFill>
                          <a:effectLst/>
                          <a:latin typeface="Letter-join Plus 6"/>
                        </a:rPr>
                        <a:t>To name some common 2D and 3D shapes and be able to describe their properties (number of sides, vertices, edges and lines of symmetry).</a:t>
                      </a:r>
                      <a:endParaRPr lang="en-US" sz="1400" b="0" i="0" u="none" strike="noStrike" kern="1200" noProof="0" dirty="0">
                        <a:solidFill>
                          <a:srgbClr val="000000"/>
                        </a:solidFill>
                        <a:effectLst/>
                        <a:latin typeface="Letter-join Plus 6"/>
                      </a:endParaRPr>
                    </a:p>
                    <a:p>
                      <a:pPr marL="285750" lvl="0" indent="-285750">
                        <a:lnSpc>
                          <a:spcPct val="100000"/>
                        </a:lnSpc>
                        <a:buClr>
                          <a:srgbClr val="000000"/>
                        </a:buClr>
                        <a:buFont typeface="Arial,Sans-Serif" panose="020B0604020202020204" pitchFamily="34" charset="0"/>
                        <a:buChar char="•"/>
                      </a:pPr>
                      <a:r>
                        <a:rPr lang="en-GB" sz="1400" b="0" i="0" u="none" strike="noStrike" kern="1200" noProof="0" dirty="0">
                          <a:solidFill>
                            <a:schemeClr val="tx1"/>
                          </a:solidFill>
                          <a:effectLst/>
                          <a:latin typeface="Letter-join Plus 6"/>
                        </a:rPr>
                        <a:t>To describe similarities and differences between different 2D and 3D shapes.</a:t>
                      </a:r>
                      <a:endParaRPr lang="en-GB" dirty="0"/>
                    </a:p>
                    <a:p>
                      <a:pPr marL="285750" indent="-285750">
                        <a:lnSpc>
                          <a:spcPct val="100000"/>
                        </a:lnSpc>
                        <a:buFont typeface="Arial" panose="020B0604020202020204" pitchFamily="34" charset="0"/>
                        <a:buChar char="•"/>
                      </a:pPr>
                      <a:endParaRPr lang="en-GB" sz="1450" b="0" kern="1200" dirty="0">
                        <a:solidFill>
                          <a:schemeClr val="tx1"/>
                        </a:solidFill>
                        <a:effectLst/>
                        <a:latin typeface="Letter-join Plus 6"/>
                        <a:ea typeface="+mn-ea"/>
                        <a:cs typeface="+mn-cs"/>
                      </a:endParaRPr>
                    </a:p>
                    <a:p>
                      <a:pPr marL="285750" indent="-285750">
                        <a:lnSpc>
                          <a:spcPct val="100000"/>
                        </a:lnSpc>
                        <a:buFont typeface="Arial" panose="020B0604020202020204" pitchFamily="34" charset="0"/>
                        <a:buChar char="•"/>
                      </a:pPr>
                      <a:endParaRPr lang="en-GB" sz="1450" b="0" kern="1200" dirty="0">
                        <a:solidFill>
                          <a:schemeClr val="tx1"/>
                        </a:solidFill>
                        <a:effectLst/>
                        <a:highlight>
                          <a:srgbClr val="FFFF00"/>
                        </a:highlight>
                        <a:latin typeface="Letter-join Plus 6" panose="02000505000000020003" pitchFamily="50" charset="0"/>
                        <a:ea typeface="+mn-ea"/>
                        <a:cs typeface="+mn-cs"/>
                      </a:endParaRPr>
                    </a:p>
                    <a:p>
                      <a:pPr marL="0" indent="0">
                        <a:lnSpc>
                          <a:spcPct val="100000"/>
                        </a:lnSpc>
                        <a:buFont typeface="Arial" panose="020B0604020202020204" pitchFamily="34" charset="0"/>
                        <a:buNone/>
                      </a:pPr>
                      <a:endParaRPr lang="en-GB" sz="1450" b="0" kern="1200" dirty="0">
                        <a:solidFill>
                          <a:schemeClr val="tx1"/>
                        </a:solidFill>
                        <a:effectLst/>
                        <a:highlight>
                          <a:srgbClr val="FFFF00"/>
                        </a:highlight>
                        <a:latin typeface="Letter-join Plus 6" panose="02000505000000020003" pitchFamily="50" charset="0"/>
                        <a:ea typeface="+mn-ea"/>
                        <a:cs typeface="+mn-cs"/>
                      </a:endParaRPr>
                    </a:p>
                  </a:txBody>
                  <a:tcPr marL="114300" marR="114300" marT="0" marB="0"/>
                </a:tc>
                <a:extLst>
                  <a:ext uri="{0D108BD9-81ED-4DB2-BD59-A6C34878D82A}">
                    <a16:rowId xmlns:a16="http://schemas.microsoft.com/office/drawing/2014/main" val="457106738"/>
                  </a:ext>
                </a:extLst>
              </a:tr>
            </a:tbl>
          </a:graphicData>
        </a:graphic>
      </p:graphicFrame>
      <p:graphicFrame>
        <p:nvGraphicFramePr>
          <p:cNvPr id="26" name="Table 25">
            <a:extLst>
              <a:ext uri="{FF2B5EF4-FFF2-40B4-BE49-F238E27FC236}">
                <a16:creationId xmlns:a16="http://schemas.microsoft.com/office/drawing/2014/main" id="{BD8BB2FE-688E-4ED6-9915-DC06F04C2667}"/>
              </a:ext>
            </a:extLst>
          </p:cNvPr>
          <p:cNvGraphicFramePr>
            <a:graphicFrameLocks noGrp="1"/>
          </p:cNvGraphicFramePr>
          <p:nvPr>
            <p:extLst>
              <p:ext uri="{D42A27DB-BD31-4B8C-83A1-F6EECF244321}">
                <p14:modId xmlns:p14="http://schemas.microsoft.com/office/powerpoint/2010/main" val="1013968970"/>
              </p:ext>
            </p:extLst>
          </p:nvPr>
        </p:nvGraphicFramePr>
        <p:xfrm>
          <a:off x="4952347" y="342233"/>
          <a:ext cx="3112710" cy="2345113"/>
        </p:xfrm>
        <a:graphic>
          <a:graphicData uri="http://schemas.openxmlformats.org/drawingml/2006/table">
            <a:tbl>
              <a:tblPr>
                <a:tableStyleId>{5A111915-BE36-4E01-A7E5-04B1672EAD32}</a:tableStyleId>
              </a:tblPr>
              <a:tblGrid>
                <a:gridCol w="3112710">
                  <a:extLst>
                    <a:ext uri="{9D8B030D-6E8A-4147-A177-3AD203B41FA5}">
                      <a16:colId xmlns:a16="http://schemas.microsoft.com/office/drawing/2014/main" val="811279019"/>
                    </a:ext>
                  </a:extLst>
                </a:gridCol>
              </a:tblGrid>
              <a:tr h="2345113">
                <a:tc>
                  <a:txBody>
                    <a:bodyPr/>
                    <a:lstStyle/>
                    <a:p>
                      <a:pPr algn="ctr">
                        <a:lnSpc>
                          <a:spcPct val="107000"/>
                        </a:lnSpc>
                        <a:spcAft>
                          <a:spcPts val="800"/>
                        </a:spcAft>
                      </a:pPr>
                      <a:r>
                        <a:rPr lang="en-GB" sz="1400" b="1" i="0" kern="1200" dirty="0">
                          <a:solidFill>
                            <a:schemeClr val="tx1"/>
                          </a:solidFill>
                          <a:effectLst/>
                          <a:latin typeface="Letter-join Plus 6" panose="02000505000000020003" pitchFamily="50" charset="0"/>
                          <a:ea typeface="+mn-ea"/>
                          <a:cs typeface="+mn-cs"/>
                        </a:rPr>
                        <a:t>Science: Animals including Humans</a:t>
                      </a:r>
                      <a:r>
                        <a:rPr lang="en-US" sz="1400" b="0" i="0" kern="1200" dirty="0">
                          <a:solidFill>
                            <a:schemeClr val="tx1"/>
                          </a:solidFill>
                          <a:effectLst/>
                          <a:latin typeface="Letter-join Plus 6" panose="02000505000000020003" pitchFamily="50" charset="0"/>
                          <a:ea typeface="+mn-ea"/>
                          <a:cs typeface="+mn-cs"/>
                        </a:rPr>
                        <a:t>​</a:t>
                      </a:r>
                    </a:p>
                    <a:p>
                      <a:pPr algn="ctr" rtl="0" fontAlgn="base"/>
                      <a:r>
                        <a:rPr lang="en-GB" sz="1400" b="0" i="0" kern="1200" dirty="0">
                          <a:solidFill>
                            <a:schemeClr val="tx1"/>
                          </a:solidFill>
                          <a:effectLst/>
                          <a:latin typeface="Letter-join Plus 6" panose="02000505000000020003" pitchFamily="50" charset="0"/>
                          <a:ea typeface="+mn-ea"/>
                          <a:cs typeface="+mn-cs"/>
                        </a:rPr>
                        <a:t>To notice that animals, including humans, have offspring which grow into adults.</a:t>
                      </a:r>
                      <a:r>
                        <a:rPr lang="en-US" sz="1400" b="0" i="0" kern="1200" dirty="0">
                          <a:solidFill>
                            <a:schemeClr val="tx1"/>
                          </a:solidFill>
                          <a:effectLst/>
                          <a:latin typeface="Letter-join Plus 6" panose="02000505000000020003" pitchFamily="50" charset="0"/>
                          <a:ea typeface="+mn-ea"/>
                          <a:cs typeface="+mn-cs"/>
                        </a:rPr>
                        <a:t>​</a:t>
                      </a:r>
                    </a:p>
                    <a:p>
                      <a:pPr algn="ctr" rtl="0" fontAlgn="base"/>
                      <a:r>
                        <a:rPr lang="en-GB" sz="1400" b="0" i="0" kern="1200" dirty="0">
                          <a:solidFill>
                            <a:schemeClr val="tx1"/>
                          </a:solidFill>
                          <a:effectLst/>
                          <a:latin typeface="Letter-join Plus 6" panose="02000505000000020003" pitchFamily="50" charset="0"/>
                          <a:ea typeface="+mn-ea"/>
                          <a:cs typeface="+mn-cs"/>
                        </a:rPr>
                        <a:t>To find out about and describe the basic needs of animals, including humans, for survival (water, food and air).</a:t>
                      </a:r>
                      <a:r>
                        <a:rPr lang="en-US" sz="1400" b="0" i="0" kern="1200" dirty="0">
                          <a:solidFill>
                            <a:schemeClr val="tx1"/>
                          </a:solidFill>
                          <a:effectLst/>
                          <a:latin typeface="Letter-join Plus 6" panose="02000505000000020003" pitchFamily="50" charset="0"/>
                          <a:ea typeface="+mn-ea"/>
                          <a:cs typeface="+mn-cs"/>
                        </a:rPr>
                        <a:t>​</a:t>
                      </a:r>
                    </a:p>
                    <a:p>
                      <a:pPr algn="ctr" rtl="0" fontAlgn="base"/>
                      <a:r>
                        <a:rPr lang="en-GB" sz="1400" b="0" i="0" kern="1200" dirty="0">
                          <a:solidFill>
                            <a:schemeClr val="tx1"/>
                          </a:solidFill>
                          <a:effectLst/>
                          <a:latin typeface="Letter-join Plus 6" panose="02000505000000020003" pitchFamily="50" charset="0"/>
                          <a:ea typeface="+mn-ea"/>
                          <a:cs typeface="+mn-cs"/>
                        </a:rPr>
                        <a:t>To describe the importance for humans of exercise, eating the right amounts of different types of food, and hygiene.</a:t>
                      </a:r>
                      <a:endParaRPr lang="en-US" sz="1400" b="0" i="0" kern="1200" dirty="0">
                        <a:solidFill>
                          <a:schemeClr val="tx1"/>
                        </a:solidFill>
                        <a:effectLst/>
                        <a:latin typeface="Letter-join Plus 6" panose="02000505000000020003" pitchFamily="50" charset="0"/>
                        <a:ea typeface="+mn-ea"/>
                        <a:cs typeface="+mn-cs"/>
                      </a:endParaRPr>
                    </a:p>
                    <a:p>
                      <a:pPr marL="0" indent="0">
                        <a:lnSpc>
                          <a:spcPct val="100000"/>
                        </a:lnSpc>
                        <a:buFont typeface="Arial" panose="020B0604020202020204" pitchFamily="34" charset="0"/>
                        <a:buNone/>
                      </a:pPr>
                      <a:endParaRPr lang="en-US" sz="1400" b="1" kern="1200" dirty="0">
                        <a:solidFill>
                          <a:schemeClr val="tx1"/>
                        </a:solidFill>
                        <a:effectLst/>
                        <a:latin typeface="Letter-join Plus 6" panose="02000505000000020003" pitchFamily="50" charset="0"/>
                        <a:ea typeface="+mn-ea"/>
                        <a:cs typeface="+mn-cs"/>
                      </a:endParaRPr>
                    </a:p>
                  </a:txBody>
                  <a:tcPr marL="114300" marR="114300" marT="0" marB="0"/>
                </a:tc>
                <a:extLst>
                  <a:ext uri="{0D108BD9-81ED-4DB2-BD59-A6C34878D82A}">
                    <a16:rowId xmlns:a16="http://schemas.microsoft.com/office/drawing/2014/main" val="2887721739"/>
                  </a:ext>
                </a:extLst>
              </a:tr>
            </a:tbl>
          </a:graphicData>
        </a:graphic>
      </p:graphicFrame>
      <p:sp>
        <p:nvSpPr>
          <p:cNvPr id="10" name="Rectangle 9">
            <a:extLst>
              <a:ext uri="{FF2B5EF4-FFF2-40B4-BE49-F238E27FC236}">
                <a16:creationId xmlns:a16="http://schemas.microsoft.com/office/drawing/2014/main" id="{C0547D68-60E9-4244-81EF-B8B90E9F0A1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5" name="Rectangle 14">
            <a:extLst>
              <a:ext uri="{FF2B5EF4-FFF2-40B4-BE49-F238E27FC236}">
                <a16:creationId xmlns:a16="http://schemas.microsoft.com/office/drawing/2014/main" id="{D34BB36F-3B3E-47FC-880D-2F25E07C99D1}"/>
              </a:ext>
            </a:extLst>
          </p:cNvPr>
          <p:cNvSpPr/>
          <p:nvPr/>
        </p:nvSpPr>
        <p:spPr>
          <a:xfrm>
            <a:off x="3393454" y="6599008"/>
            <a:ext cx="6506326" cy="276999"/>
          </a:xfrm>
          <a:prstGeom prst="rect">
            <a:avLst/>
          </a:prstGeom>
        </p:spPr>
        <p:txBody>
          <a:bodyPr wrap="square">
            <a:spAutoFit/>
          </a:bodyPr>
          <a:lstStyle/>
          <a:p>
            <a:r>
              <a:rPr lang="en-GB" sz="1200" b="1" dirty="0">
                <a:solidFill>
                  <a:srgbClr val="2E6B99"/>
                </a:solidFill>
                <a:latin typeface="Museo 300" panose="02000000000000000000" pitchFamily="50" charset="0"/>
              </a:rPr>
              <a:t>‘They are like trees planted along the riverbank, bearing fruit each season.’ Psalm 1:3</a:t>
            </a:r>
            <a:endParaRPr lang="en-GB" sz="1200" dirty="0">
              <a:latin typeface="Museo 300" panose="02000000000000000000" pitchFamily="50" charset="0"/>
            </a:endParaRPr>
          </a:p>
        </p:txBody>
      </p:sp>
      <p:graphicFrame>
        <p:nvGraphicFramePr>
          <p:cNvPr id="18" name="Table 17">
            <a:extLst>
              <a:ext uri="{FF2B5EF4-FFF2-40B4-BE49-F238E27FC236}">
                <a16:creationId xmlns:a16="http://schemas.microsoft.com/office/drawing/2014/main" id="{137A95BB-A634-4082-A5C1-A4FFCE411E7D}"/>
              </a:ext>
            </a:extLst>
          </p:cNvPr>
          <p:cNvGraphicFramePr>
            <a:graphicFrameLocks noGrp="1"/>
          </p:cNvGraphicFramePr>
          <p:nvPr>
            <p:extLst>
              <p:ext uri="{D42A27DB-BD31-4B8C-83A1-F6EECF244321}">
                <p14:modId xmlns:p14="http://schemas.microsoft.com/office/powerpoint/2010/main" val="1388168383"/>
              </p:ext>
            </p:extLst>
          </p:nvPr>
        </p:nvGraphicFramePr>
        <p:xfrm>
          <a:off x="227733" y="156261"/>
          <a:ext cx="4678247" cy="6384152"/>
        </p:xfrm>
        <a:graphic>
          <a:graphicData uri="http://schemas.openxmlformats.org/drawingml/2006/table">
            <a:tbl>
              <a:tblPr>
                <a:tableStyleId>{BDBED569-4797-4DF1-A0F4-6AAB3CD982D8}</a:tableStyleId>
              </a:tblPr>
              <a:tblGrid>
                <a:gridCol w="4678247">
                  <a:extLst>
                    <a:ext uri="{9D8B030D-6E8A-4147-A177-3AD203B41FA5}">
                      <a16:colId xmlns:a16="http://schemas.microsoft.com/office/drawing/2014/main" val="848204719"/>
                    </a:ext>
                  </a:extLst>
                </a:gridCol>
              </a:tblGrid>
              <a:tr h="6384152">
                <a:tc>
                  <a:txBody>
                    <a:bodyPr/>
                    <a:lstStyle/>
                    <a:p>
                      <a:pPr algn="l">
                        <a:lnSpc>
                          <a:spcPct val="107000"/>
                        </a:lnSpc>
                        <a:spcAft>
                          <a:spcPts val="800"/>
                        </a:spcAft>
                      </a:pPr>
                      <a:r>
                        <a:rPr lang="en-GB" sz="1400" b="1" dirty="0">
                          <a:effectLst/>
                          <a:latin typeface="Letter-join Plus 6" panose="02000505000000020003" pitchFamily="50" charset="0"/>
                        </a:rPr>
                        <a:t>English</a:t>
                      </a:r>
                    </a:p>
                    <a:p>
                      <a:pPr algn="l">
                        <a:lnSpc>
                          <a:spcPct val="107000"/>
                        </a:lnSpc>
                        <a:spcAft>
                          <a:spcPts val="800"/>
                        </a:spcAft>
                      </a:pPr>
                      <a:r>
                        <a:rPr lang="en-GB" sz="1400" b="0" dirty="0">
                          <a:effectLst/>
                          <a:latin typeface="Letter-join Plus 6"/>
                        </a:rPr>
                        <a:t>This half term we will be focusing on the </a:t>
                      </a:r>
                      <a:br>
                        <a:rPr lang="en-GB" sz="1400" b="0" dirty="0">
                          <a:effectLst/>
                          <a:latin typeface="Letter-join Plus 6"/>
                        </a:rPr>
                      </a:br>
                      <a:r>
                        <a:rPr lang="en-GB" sz="1400" b="0" dirty="0">
                          <a:effectLst/>
                          <a:latin typeface="Letter-join Plus 6"/>
                        </a:rPr>
                        <a:t>following books:</a:t>
                      </a:r>
                    </a:p>
                    <a:p>
                      <a:pPr marL="285750" lvl="0" indent="-285750" algn="l">
                        <a:lnSpc>
                          <a:spcPct val="107000"/>
                        </a:lnSpc>
                        <a:spcAft>
                          <a:spcPts val="800"/>
                        </a:spcAft>
                        <a:buFont typeface="Arial" panose="020B0604020202020204" pitchFamily="34" charset="0"/>
                        <a:buChar char="•"/>
                      </a:pPr>
                      <a:r>
                        <a:rPr lang="en-GB" sz="1400" b="0" dirty="0">
                          <a:effectLst/>
                          <a:latin typeface="Letter-join Plus 6"/>
                        </a:rPr>
                        <a:t>Journey by Aaron Becker</a:t>
                      </a:r>
                    </a:p>
                    <a:p>
                      <a:pPr marL="285750" lvl="0" indent="-285750" algn="l">
                        <a:lnSpc>
                          <a:spcPct val="107000"/>
                        </a:lnSpc>
                        <a:spcAft>
                          <a:spcPts val="800"/>
                        </a:spcAft>
                        <a:buFont typeface="Arial" panose="020B0604020202020204" pitchFamily="34" charset="0"/>
                        <a:buChar char="•"/>
                      </a:pPr>
                      <a:r>
                        <a:rPr lang="en-GB" sz="1400" b="0" dirty="0">
                          <a:effectLst/>
                          <a:latin typeface="Letter-join Plus 6"/>
                        </a:rPr>
                        <a:t>A Planet Full of Plastic by Neal Layton</a:t>
                      </a:r>
                    </a:p>
                    <a:p>
                      <a:pPr marL="285750" indent="-285750" algn="l">
                        <a:lnSpc>
                          <a:spcPct val="107000"/>
                        </a:lnSpc>
                        <a:spcAft>
                          <a:spcPts val="800"/>
                        </a:spcAft>
                        <a:buFont typeface="Arial" panose="020B0604020202020204" pitchFamily="34" charset="0"/>
                        <a:buChar char="•"/>
                      </a:pPr>
                      <a:r>
                        <a:rPr lang="en-GB" sz="1400" b="0" dirty="0">
                          <a:effectLst/>
                          <a:latin typeface="Letter-join Plus 6"/>
                        </a:rPr>
                        <a:t>Clean Up! by Nathan Bryon</a:t>
                      </a:r>
                    </a:p>
                    <a:p>
                      <a:pPr marL="0" indent="0" algn="l">
                        <a:lnSpc>
                          <a:spcPct val="107000"/>
                        </a:lnSpc>
                        <a:spcAft>
                          <a:spcPts val="800"/>
                        </a:spcAft>
                        <a:buFont typeface="Arial" panose="020B0604020202020204" pitchFamily="34" charset="0"/>
                        <a:buNone/>
                      </a:pPr>
                      <a:r>
                        <a:rPr lang="en-GB" sz="1400" b="0" dirty="0">
                          <a:effectLst/>
                          <a:latin typeface="Letter-join Plus 6"/>
                        </a:rPr>
                        <a:t>In our writing, we will be working on writing sentences with different forms, the present tense, extending our sentences using coordination and subordination, and evaluating, rereading and proof reading our work. We will be writing a setting description and an explanation.</a:t>
                      </a:r>
                      <a:endParaRPr lang="en-GB" sz="1400" b="0" dirty="0">
                        <a:effectLst/>
                        <a:highlight>
                          <a:srgbClr val="FFFF00"/>
                        </a:highlight>
                        <a:latin typeface="Letter-join Plus 6"/>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kern="1200" dirty="0">
                          <a:solidFill>
                            <a:schemeClr val="tx1"/>
                          </a:solidFill>
                          <a:effectLst/>
                          <a:latin typeface="Letter-join Plus 6" panose="02000505000000020003" pitchFamily="50" charset="0"/>
                          <a:ea typeface="+mn-ea"/>
                          <a:cs typeface="+mn-cs"/>
                        </a:rPr>
                        <a:t>Our Guided Reading text will be The Giraffe and the Pelly and Me by Roald Dahl.</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1"/>
                          </a:solidFill>
                          <a:effectLst/>
                          <a:latin typeface="Letter-join Plus 6" panose="02000505000000020003" pitchFamily="50" charset="0"/>
                          <a:ea typeface="+mn-ea"/>
                          <a:cs typeface="+mn-cs"/>
                        </a:rPr>
                        <a:t>Spelling</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kern="1200" dirty="0">
                          <a:solidFill>
                            <a:schemeClr val="tx1"/>
                          </a:solidFill>
                          <a:effectLst/>
                          <a:latin typeface="Letter-join Plus 6" panose="02000505000000020003" pitchFamily="50" charset="0"/>
                          <a:ea typeface="+mn-ea"/>
                          <a:cs typeface="+mn-cs"/>
                        </a:rPr>
                        <a:t>We will be focusing on the following spelling rules: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kern="1200" dirty="0">
                          <a:solidFill>
                            <a:schemeClr val="tx1"/>
                          </a:solidFill>
                          <a:effectLst/>
                          <a:latin typeface="Letter-join Plus 6" panose="02000505000000020003" pitchFamily="50" charset="0"/>
                          <a:ea typeface="+mn-ea"/>
                          <a:cs typeface="+mn-cs"/>
                        </a:rPr>
                        <a:t>The ‘l’ sound spelt –le, -el and -al at the end of words.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kern="1200" dirty="0">
                          <a:solidFill>
                            <a:schemeClr val="tx1"/>
                          </a:solidFill>
                          <a:effectLst/>
                          <a:latin typeface="Letter-join Plus 6" panose="02000505000000020003" pitchFamily="50" charset="0"/>
                          <a:ea typeface="+mn-ea"/>
                          <a:cs typeface="+mn-cs"/>
                        </a:rPr>
                        <a:t>Homophones and near homophones.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kern="1200" dirty="0">
                          <a:solidFill>
                            <a:schemeClr val="tx1"/>
                          </a:solidFill>
                          <a:effectLst/>
                          <a:latin typeface="Letter-join Plus 6" panose="02000505000000020003" pitchFamily="50" charset="0"/>
                          <a:ea typeface="+mn-ea"/>
                          <a:cs typeface="+mn-cs"/>
                        </a:rPr>
                        <a:t>Common exception words.</a:t>
                      </a:r>
                      <a:endParaRPr lang="en-GB" sz="1400" b="0" kern="1200" dirty="0">
                        <a:solidFill>
                          <a:schemeClr val="tx1"/>
                        </a:solidFill>
                        <a:effectLst/>
                        <a:highlight>
                          <a:srgbClr val="FFFF00"/>
                        </a:highlight>
                        <a:latin typeface="Letter-join Plus 6" panose="02000505000000020003"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1"/>
                          </a:solidFill>
                          <a:effectLst/>
                          <a:latin typeface="Letter-join Plus 6" panose="02000505000000020003" pitchFamily="50" charset="0"/>
                          <a:ea typeface="+mn-ea"/>
                          <a:cs typeface="+mn-cs"/>
                        </a:rPr>
                        <a:t>Handwriting – Cursive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kern="1200" dirty="0">
                          <a:solidFill>
                            <a:schemeClr val="tx1"/>
                          </a:solidFill>
                          <a:effectLst/>
                          <a:latin typeface="Letter-join Plus 6" panose="02000505000000020003" pitchFamily="50" charset="0"/>
                          <a:ea typeface="+mn-ea"/>
                          <a:cs typeface="+mn-cs"/>
                        </a:rPr>
                        <a:t>We will be continuing to practise a cursive, joined handwriting style in writing across the curriculum,</a:t>
                      </a:r>
                    </a:p>
                  </a:txBody>
                  <a:tcPr marL="114300" marR="114300" marT="0" marB="0">
                    <a:noFill/>
                  </a:tcPr>
                </a:tc>
                <a:extLst>
                  <a:ext uri="{0D108BD9-81ED-4DB2-BD59-A6C34878D82A}">
                    <a16:rowId xmlns:a16="http://schemas.microsoft.com/office/drawing/2014/main" val="3915663410"/>
                  </a:ext>
                </a:extLst>
              </a:tr>
            </a:tbl>
          </a:graphicData>
        </a:graphic>
      </p:graphicFrame>
      <p:pic>
        <p:nvPicPr>
          <p:cNvPr id="6" name="Picture 5">
            <a:extLst>
              <a:ext uri="{FF2B5EF4-FFF2-40B4-BE49-F238E27FC236}">
                <a16:creationId xmlns:a16="http://schemas.microsoft.com/office/drawing/2014/main" id="{99B62516-7859-4709-9421-B7FACF497C5D}"/>
              </a:ext>
            </a:extLst>
          </p:cNvPr>
          <p:cNvPicPr>
            <a:picLocks noChangeAspect="1"/>
          </p:cNvPicPr>
          <p:nvPr/>
        </p:nvPicPr>
        <p:blipFill>
          <a:blip r:embed="rId5"/>
          <a:stretch>
            <a:fillRect/>
          </a:stretch>
        </p:blipFill>
        <p:spPr>
          <a:xfrm>
            <a:off x="3322734" y="317587"/>
            <a:ext cx="773029" cy="776480"/>
          </a:xfrm>
          <a:prstGeom prst="rect">
            <a:avLst/>
          </a:prstGeom>
        </p:spPr>
      </p:pic>
      <p:pic>
        <p:nvPicPr>
          <p:cNvPr id="9" name="Picture 8">
            <a:extLst>
              <a:ext uri="{FF2B5EF4-FFF2-40B4-BE49-F238E27FC236}">
                <a16:creationId xmlns:a16="http://schemas.microsoft.com/office/drawing/2014/main" id="{ACEC3868-16A6-40D3-9EB5-F4F1D0E62E60}"/>
              </a:ext>
            </a:extLst>
          </p:cNvPr>
          <p:cNvPicPr>
            <a:picLocks noChangeAspect="1"/>
          </p:cNvPicPr>
          <p:nvPr/>
        </p:nvPicPr>
        <p:blipFill>
          <a:blip r:embed="rId6"/>
          <a:stretch>
            <a:fillRect/>
          </a:stretch>
        </p:blipFill>
        <p:spPr>
          <a:xfrm>
            <a:off x="4208028" y="317587"/>
            <a:ext cx="632054" cy="776480"/>
          </a:xfrm>
          <a:prstGeom prst="rect">
            <a:avLst/>
          </a:prstGeom>
        </p:spPr>
      </p:pic>
      <p:pic>
        <p:nvPicPr>
          <p:cNvPr id="14" name="Picture 13">
            <a:extLst>
              <a:ext uri="{FF2B5EF4-FFF2-40B4-BE49-F238E27FC236}">
                <a16:creationId xmlns:a16="http://schemas.microsoft.com/office/drawing/2014/main" id="{B43A53E9-4687-40C4-833A-60A1A3E4FF9B}"/>
              </a:ext>
            </a:extLst>
          </p:cNvPr>
          <p:cNvPicPr>
            <a:picLocks noChangeAspect="1"/>
          </p:cNvPicPr>
          <p:nvPr/>
        </p:nvPicPr>
        <p:blipFill>
          <a:blip r:embed="rId7"/>
          <a:stretch>
            <a:fillRect/>
          </a:stretch>
        </p:blipFill>
        <p:spPr>
          <a:xfrm>
            <a:off x="9209302" y="4698685"/>
            <a:ext cx="1938226" cy="1020413"/>
          </a:xfrm>
          <a:prstGeom prst="rect">
            <a:avLst/>
          </a:prstGeom>
        </p:spPr>
      </p:pic>
      <p:pic>
        <p:nvPicPr>
          <p:cNvPr id="3" name="Picture 2" descr="A group of different shapes&#10;&#10;Description automatically generated">
            <a:extLst>
              <a:ext uri="{FF2B5EF4-FFF2-40B4-BE49-F238E27FC236}">
                <a16:creationId xmlns:a16="http://schemas.microsoft.com/office/drawing/2014/main" id="{1F7C52B9-D5EF-F2D4-62D5-F0B9F5AB490E}"/>
              </a:ext>
            </a:extLst>
          </p:cNvPr>
          <p:cNvPicPr>
            <a:picLocks noChangeAspect="1"/>
          </p:cNvPicPr>
          <p:nvPr/>
        </p:nvPicPr>
        <p:blipFill>
          <a:blip r:embed="rId8"/>
          <a:stretch>
            <a:fillRect/>
          </a:stretch>
        </p:blipFill>
        <p:spPr>
          <a:xfrm>
            <a:off x="9263062" y="5854382"/>
            <a:ext cx="1895475" cy="676275"/>
          </a:xfrm>
          <a:prstGeom prst="rect">
            <a:avLst/>
          </a:prstGeom>
        </p:spPr>
      </p:pic>
    </p:spTree>
    <p:extLst>
      <p:ext uri="{BB962C8B-B14F-4D97-AF65-F5344CB8AC3E}">
        <p14:creationId xmlns:p14="http://schemas.microsoft.com/office/powerpoint/2010/main" val="247960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3F0ADA-1B39-4ADC-A904-71946BBE7E84}"/>
              </a:ext>
            </a:extLst>
          </p:cNvPr>
          <p:cNvPicPr>
            <a:picLocks noChangeAspect="1"/>
          </p:cNvPicPr>
          <p:nvPr/>
        </p:nvPicPr>
        <p:blipFill>
          <a:blip r:embed="rId2"/>
          <a:stretch>
            <a:fillRect/>
          </a:stretch>
        </p:blipFill>
        <p:spPr>
          <a:xfrm>
            <a:off x="54062" y="91836"/>
            <a:ext cx="4407790" cy="6541575"/>
          </a:xfrm>
          <a:prstGeom prst="rect">
            <a:avLst/>
          </a:prstGeom>
        </p:spPr>
      </p:pic>
      <p:sp>
        <p:nvSpPr>
          <p:cNvPr id="4" name="TextBox 3">
            <a:extLst>
              <a:ext uri="{FF2B5EF4-FFF2-40B4-BE49-F238E27FC236}">
                <a16:creationId xmlns:a16="http://schemas.microsoft.com/office/drawing/2014/main" id="{A2F3B22E-8844-4EF6-B896-67EB647AC8E0}"/>
              </a:ext>
            </a:extLst>
          </p:cNvPr>
          <p:cNvSpPr txBox="1"/>
          <p:nvPr/>
        </p:nvSpPr>
        <p:spPr>
          <a:xfrm>
            <a:off x="256674" y="224589"/>
            <a:ext cx="3304673" cy="1764632"/>
          </a:xfrm>
          <a:prstGeom prst="rect">
            <a:avLst/>
          </a:prstGeom>
          <a:noFill/>
        </p:spPr>
        <p:txBody>
          <a:bodyPr wrap="square" rtlCol="0">
            <a:spAutoFit/>
          </a:bodyPr>
          <a:lstStyle/>
          <a:p>
            <a:endParaRPr lang="en-GB" dirty="0"/>
          </a:p>
        </p:txBody>
      </p:sp>
      <p:graphicFrame>
        <p:nvGraphicFramePr>
          <p:cNvPr id="11" name="Table 10">
            <a:extLst>
              <a:ext uri="{FF2B5EF4-FFF2-40B4-BE49-F238E27FC236}">
                <a16:creationId xmlns:a16="http://schemas.microsoft.com/office/drawing/2014/main" id="{81CCBC2D-EFEC-4EEE-8496-F3BF2DB89BF4}"/>
              </a:ext>
            </a:extLst>
          </p:cNvPr>
          <p:cNvGraphicFramePr>
            <a:graphicFrameLocks noGrp="1"/>
          </p:cNvGraphicFramePr>
          <p:nvPr>
            <p:extLst>
              <p:ext uri="{D42A27DB-BD31-4B8C-83A1-F6EECF244321}">
                <p14:modId xmlns:p14="http://schemas.microsoft.com/office/powerpoint/2010/main" val="1055479518"/>
              </p:ext>
            </p:extLst>
          </p:nvPr>
        </p:nvGraphicFramePr>
        <p:xfrm>
          <a:off x="8375193" y="3494454"/>
          <a:ext cx="3482204" cy="2905125"/>
        </p:xfrm>
        <a:graphic>
          <a:graphicData uri="http://schemas.openxmlformats.org/drawingml/2006/table">
            <a:tbl>
              <a:tblPr>
                <a:tableStyleId>{5A111915-BE36-4E01-A7E5-04B1672EAD32}</a:tableStyleId>
              </a:tblPr>
              <a:tblGrid>
                <a:gridCol w="3482204">
                  <a:extLst>
                    <a:ext uri="{9D8B030D-6E8A-4147-A177-3AD203B41FA5}">
                      <a16:colId xmlns:a16="http://schemas.microsoft.com/office/drawing/2014/main" val="811279019"/>
                    </a:ext>
                  </a:extLst>
                </a:gridCol>
              </a:tblGrid>
              <a:tr h="594698">
                <a:tc>
                  <a:txBody>
                    <a:bodyPr/>
                    <a:lstStyle/>
                    <a:p>
                      <a:pPr algn="l">
                        <a:lnSpc>
                          <a:spcPct val="107000"/>
                        </a:lnSpc>
                        <a:spcAft>
                          <a:spcPts val="800"/>
                        </a:spcAft>
                      </a:pPr>
                      <a:r>
                        <a:rPr lang="en-US" sz="1400" b="1" dirty="0">
                          <a:effectLst/>
                          <a:latin typeface="Letter-join Plus 6" panose="02000505000000020003" pitchFamily="50" charset="0"/>
                        </a:rPr>
                        <a:t>Music: Musical storytelling</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explore listening and analysing a piece of music in relation to a story.</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explore how music and sound effects can tell a story.</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select appropriate sounds to match events, characters and feelings in a story.</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suggest appropriate sounds to represent parts of a story.</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perform a composition showing changes in tempo and dynamics.</a:t>
                      </a:r>
                      <a:br>
                        <a:rPr lang="en-US" sz="1400" b="0" dirty="0">
                          <a:effectLst/>
                          <a:latin typeface="Letter-join Plus 6" panose="02000505000000020003" pitchFamily="50" charset="0"/>
                        </a:rPr>
                      </a:br>
                      <a:endParaRPr lang="en-US" sz="1400" b="0" dirty="0">
                        <a:effectLst/>
                        <a:latin typeface="Letter-join Plus 6" panose="02000505000000020003" pitchFamily="50" charset="0"/>
                      </a:endParaRPr>
                    </a:p>
                    <a:p>
                      <a:pPr marL="285750" indent="-285750" algn="l">
                        <a:lnSpc>
                          <a:spcPct val="107000"/>
                        </a:lnSpc>
                        <a:spcAft>
                          <a:spcPts val="800"/>
                        </a:spcAft>
                        <a:buFont typeface="Arial" panose="020B0604020202020204" pitchFamily="34" charset="0"/>
                        <a:buChar char="•"/>
                      </a:pPr>
                      <a:endParaRPr lang="en-US" sz="1400" b="0" dirty="0">
                        <a:effectLst/>
                        <a:highlight>
                          <a:srgbClr val="FFFF00"/>
                        </a:highlight>
                        <a:latin typeface="Letter-join Plus 6" panose="02000505000000020003" pitchFamily="50" charset="0"/>
                      </a:endParaRPr>
                    </a:p>
                  </a:txBody>
                  <a:tcPr marL="114300" marR="114300" marT="0" marB="0"/>
                </a:tc>
                <a:extLst>
                  <a:ext uri="{0D108BD9-81ED-4DB2-BD59-A6C34878D82A}">
                    <a16:rowId xmlns:a16="http://schemas.microsoft.com/office/drawing/2014/main" val="2887721739"/>
                  </a:ext>
                </a:extLst>
              </a:tr>
            </a:tbl>
          </a:graphicData>
        </a:graphic>
      </p:graphicFrame>
      <p:graphicFrame>
        <p:nvGraphicFramePr>
          <p:cNvPr id="18" name="Table 17">
            <a:extLst>
              <a:ext uri="{FF2B5EF4-FFF2-40B4-BE49-F238E27FC236}">
                <a16:creationId xmlns:a16="http://schemas.microsoft.com/office/drawing/2014/main" id="{137A95BB-A634-4082-A5C1-A4FFCE411E7D}"/>
              </a:ext>
            </a:extLst>
          </p:cNvPr>
          <p:cNvGraphicFramePr>
            <a:graphicFrameLocks noGrp="1"/>
          </p:cNvGraphicFramePr>
          <p:nvPr>
            <p:extLst>
              <p:ext uri="{D42A27DB-BD31-4B8C-83A1-F6EECF244321}">
                <p14:modId xmlns:p14="http://schemas.microsoft.com/office/powerpoint/2010/main" val="1532912541"/>
              </p:ext>
            </p:extLst>
          </p:nvPr>
        </p:nvGraphicFramePr>
        <p:xfrm>
          <a:off x="4457213" y="243037"/>
          <a:ext cx="3820195" cy="3112650"/>
        </p:xfrm>
        <a:graphic>
          <a:graphicData uri="http://schemas.openxmlformats.org/drawingml/2006/table">
            <a:tbl>
              <a:tblPr>
                <a:tableStyleId>{BDBED569-4797-4DF1-A0F4-6AAB3CD982D8}</a:tableStyleId>
              </a:tblPr>
              <a:tblGrid>
                <a:gridCol w="3820195">
                  <a:extLst>
                    <a:ext uri="{9D8B030D-6E8A-4147-A177-3AD203B41FA5}">
                      <a16:colId xmlns:a16="http://schemas.microsoft.com/office/drawing/2014/main" val="848204719"/>
                    </a:ext>
                  </a:extLst>
                </a:gridCol>
              </a:tblGrid>
              <a:tr h="3112650">
                <a:tc>
                  <a:txBody>
                    <a:bodyPr/>
                    <a:lstStyle/>
                    <a:p>
                      <a:pPr algn="l">
                        <a:lnSpc>
                          <a:spcPct val="107000"/>
                        </a:lnSpc>
                        <a:spcAft>
                          <a:spcPts val="800"/>
                        </a:spcAft>
                      </a:pPr>
                      <a:r>
                        <a:rPr lang="en-GB" sz="1400" b="1" dirty="0">
                          <a:effectLst/>
                          <a:latin typeface="Letter-join Plus 6" panose="02000505000000020003" pitchFamily="50" charset="0"/>
                        </a:rPr>
                        <a:t>DT – Cooking &amp; Nutrition: Balanced Diet</a:t>
                      </a:r>
                    </a:p>
                    <a:p>
                      <a:pPr algn="l">
                        <a:lnSpc>
                          <a:spcPct val="107000"/>
                        </a:lnSpc>
                        <a:spcAft>
                          <a:spcPts val="800"/>
                        </a:spcAft>
                      </a:pPr>
                      <a:r>
                        <a:rPr lang="en-GB" sz="1400" b="0" dirty="0">
                          <a:effectLst/>
                          <a:latin typeface="Letter-join Plus 6" panose="02000505000000020003" pitchFamily="50" charset="0"/>
                        </a:rPr>
                        <a:t>We will be meeting the following objectives by making healthy wraps.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recognise food and their food groups.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identify the balance of food groups in a meal.</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identify an appropriate piece of equipment to prepare a given food.</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select balanced combinations of ingredients.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design based on criteria. </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evaluate a dish based on design criteria.</a:t>
                      </a:r>
                    </a:p>
                    <a:p>
                      <a:pPr marL="0" indent="0">
                        <a:lnSpc>
                          <a:spcPct val="100000"/>
                        </a:lnSpc>
                        <a:buFont typeface="Arial" panose="020B0604020202020204" pitchFamily="34" charset="0"/>
                        <a:buNone/>
                      </a:pPr>
                      <a:endParaRPr lang="en-GB" sz="1400" b="0" dirty="0">
                        <a:effectLst/>
                        <a:latin typeface="Letter-join Plus 6" panose="02000505000000020003" pitchFamily="50" charset="0"/>
                      </a:endParaRPr>
                    </a:p>
                    <a:p>
                      <a:pPr algn="l">
                        <a:lnSpc>
                          <a:spcPct val="107000"/>
                        </a:lnSpc>
                        <a:spcAft>
                          <a:spcPts val="800"/>
                        </a:spcAft>
                      </a:pPr>
                      <a:endParaRPr lang="en-GB" sz="1450" b="0" dirty="0">
                        <a:effectLst/>
                        <a:latin typeface="Letter-join Plus 6" panose="02000505000000020003" pitchFamily="50" charset="0"/>
                      </a:endParaRPr>
                    </a:p>
                  </a:txBody>
                  <a:tcPr marL="114300" marR="114300" marT="0" marB="0">
                    <a:solidFill>
                      <a:schemeClr val="bg1"/>
                    </a:solidFill>
                  </a:tcPr>
                </a:tc>
                <a:extLst>
                  <a:ext uri="{0D108BD9-81ED-4DB2-BD59-A6C34878D82A}">
                    <a16:rowId xmlns:a16="http://schemas.microsoft.com/office/drawing/2014/main" val="3915663410"/>
                  </a:ext>
                </a:extLst>
              </a:tr>
            </a:tbl>
          </a:graphicData>
        </a:graphic>
      </p:graphicFrame>
      <p:graphicFrame>
        <p:nvGraphicFramePr>
          <p:cNvPr id="20" name="Table 19">
            <a:extLst>
              <a:ext uri="{FF2B5EF4-FFF2-40B4-BE49-F238E27FC236}">
                <a16:creationId xmlns:a16="http://schemas.microsoft.com/office/drawing/2014/main" id="{5BCE7C96-6641-4B41-8822-80CD19ECC5BB}"/>
              </a:ext>
            </a:extLst>
          </p:cNvPr>
          <p:cNvGraphicFramePr>
            <a:graphicFrameLocks noGrp="1"/>
          </p:cNvGraphicFramePr>
          <p:nvPr>
            <p:extLst>
              <p:ext uri="{D42A27DB-BD31-4B8C-83A1-F6EECF244321}">
                <p14:modId xmlns:p14="http://schemas.microsoft.com/office/powerpoint/2010/main" val="2348259544"/>
              </p:ext>
            </p:extLst>
          </p:nvPr>
        </p:nvGraphicFramePr>
        <p:xfrm>
          <a:off x="227155" y="4595340"/>
          <a:ext cx="4133774" cy="1823403"/>
        </p:xfrm>
        <a:graphic>
          <a:graphicData uri="http://schemas.openxmlformats.org/drawingml/2006/table">
            <a:tbl>
              <a:tblPr>
                <a:tableStyleId>{5A111915-BE36-4E01-A7E5-04B1672EAD32}</a:tableStyleId>
              </a:tblPr>
              <a:tblGrid>
                <a:gridCol w="4133774">
                  <a:extLst>
                    <a:ext uri="{9D8B030D-6E8A-4147-A177-3AD203B41FA5}">
                      <a16:colId xmlns:a16="http://schemas.microsoft.com/office/drawing/2014/main" val="2372150323"/>
                    </a:ext>
                  </a:extLst>
                </a:gridCol>
              </a:tblGrid>
              <a:tr h="1752862">
                <a:tc>
                  <a:txBody>
                    <a:bodyPr/>
                    <a:lstStyle/>
                    <a:p>
                      <a:pPr algn="l">
                        <a:lnSpc>
                          <a:spcPct val="107000"/>
                        </a:lnSpc>
                        <a:spcAft>
                          <a:spcPts val="800"/>
                        </a:spcAft>
                      </a:pPr>
                      <a:r>
                        <a:rPr lang="en-GB" sz="1400" b="1" dirty="0">
                          <a:effectLst/>
                          <a:latin typeface="Letter-join Plus 6" panose="02000505000000020003" pitchFamily="50" charset="0"/>
                        </a:rPr>
                        <a:t>Computing: We are Photographers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understand what makes a good photo.</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understand how digital cameras work.</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develop skills in taking effective photos.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evaluate critically the photos I take.</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edit and enhance my photos (use of </a:t>
                      </a:r>
                      <a:r>
                        <a:rPr lang="en-GB" sz="1400" b="0" kern="1200" dirty="0" err="1">
                          <a:solidFill>
                            <a:schemeClr val="tx1"/>
                          </a:solidFill>
                          <a:effectLst/>
                          <a:latin typeface="Letter-join Plus 6" panose="02000505000000020003" pitchFamily="50" charset="0"/>
                          <a:ea typeface="+mn-ea"/>
                          <a:cs typeface="+mn-cs"/>
                        </a:rPr>
                        <a:t>Snapseed</a:t>
                      </a:r>
                      <a:r>
                        <a:rPr lang="en-GB" sz="1400" b="0" kern="1200" dirty="0">
                          <a:solidFill>
                            <a:schemeClr val="tx1"/>
                          </a:solidFill>
                          <a:effectLst/>
                          <a:latin typeface="Letter-join Plus 6" panose="02000505000000020003" pitchFamily="50" charset="0"/>
                          <a:ea typeface="+mn-ea"/>
                          <a:cs typeface="+mn-cs"/>
                        </a:rPr>
                        <a:t> app).</a:t>
                      </a:r>
                    </a:p>
                    <a:p>
                      <a:pPr marL="285750" indent="-285750">
                        <a:lnSpc>
                          <a:spcPct val="100000"/>
                        </a:lnSpc>
                        <a:buFont typeface="Arial" panose="020B0604020202020204" pitchFamily="34" charset="0"/>
                        <a:buChar char="•"/>
                      </a:pPr>
                      <a:endParaRPr lang="en-GB" sz="1400" b="0" kern="1200" dirty="0">
                        <a:solidFill>
                          <a:schemeClr val="tx1"/>
                        </a:solidFill>
                        <a:effectLst/>
                        <a:highlight>
                          <a:srgbClr val="FFFF00"/>
                        </a:highlight>
                        <a:latin typeface="Letter-join Plus 6" panose="02000505000000020003" pitchFamily="50" charset="0"/>
                        <a:ea typeface="+mn-ea"/>
                        <a:cs typeface="+mn-cs"/>
                      </a:endParaRPr>
                    </a:p>
                  </a:txBody>
                  <a:tcPr marL="114300" marR="114300" marT="0" marB="0"/>
                </a:tc>
                <a:extLst>
                  <a:ext uri="{0D108BD9-81ED-4DB2-BD59-A6C34878D82A}">
                    <a16:rowId xmlns:a16="http://schemas.microsoft.com/office/drawing/2014/main" val="3477496466"/>
                  </a:ext>
                </a:extLst>
              </a:tr>
            </a:tbl>
          </a:graphicData>
        </a:graphic>
      </p:graphicFrame>
      <p:sp>
        <p:nvSpPr>
          <p:cNvPr id="23" name="Rectangle 8">
            <a:extLst>
              <a:ext uri="{FF2B5EF4-FFF2-40B4-BE49-F238E27FC236}">
                <a16:creationId xmlns:a16="http://schemas.microsoft.com/office/drawing/2014/main" id="{98A5F52F-3121-4767-833C-C32A1647FA6E}"/>
              </a:ext>
            </a:extLst>
          </p:cNvPr>
          <p:cNvSpPr>
            <a:spLocks noChangeArrowheads="1"/>
          </p:cNvSpPr>
          <p:nvPr/>
        </p:nvSpPr>
        <p:spPr bwMode="auto">
          <a:xfrm>
            <a:off x="838200" y="3287942"/>
            <a:ext cx="44057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4BB886B-3ECB-41C0-89C8-5C3D9FC8D5D1}"/>
              </a:ext>
            </a:extLst>
          </p:cNvPr>
          <p:cNvSpPr txBox="1"/>
          <p:nvPr/>
        </p:nvSpPr>
        <p:spPr>
          <a:xfrm>
            <a:off x="4954656" y="4201206"/>
            <a:ext cx="2926231" cy="400110"/>
          </a:xfrm>
          <a:prstGeom prst="rect">
            <a:avLst/>
          </a:prstGeom>
          <a:noFill/>
        </p:spPr>
        <p:txBody>
          <a:bodyPr wrap="square" rtlCol="0">
            <a:spAutoFit/>
          </a:bodyPr>
          <a:lstStyle/>
          <a:p>
            <a:pPr algn="ctr"/>
            <a:r>
              <a:rPr lang="en-GB" sz="2000" b="1" u="sng" dirty="0">
                <a:latin typeface="Letter-join Plus 6" panose="02000505000000020003" pitchFamily="50" charset="0"/>
              </a:rPr>
              <a:t>Spring 1– Year 2</a:t>
            </a:r>
          </a:p>
        </p:txBody>
      </p:sp>
      <p:pic>
        <p:nvPicPr>
          <p:cNvPr id="19" name="Picture 18">
            <a:extLst>
              <a:ext uri="{FF2B5EF4-FFF2-40B4-BE49-F238E27FC236}">
                <a16:creationId xmlns:a16="http://schemas.microsoft.com/office/drawing/2014/main" id="{B73534A3-EF47-48D2-8749-41D1211F3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733" y="3434665"/>
            <a:ext cx="2808439" cy="828080"/>
          </a:xfrm>
          <a:prstGeom prst="rect">
            <a:avLst/>
          </a:prstGeom>
        </p:spPr>
      </p:pic>
      <p:graphicFrame>
        <p:nvGraphicFramePr>
          <p:cNvPr id="15" name="Table 14">
            <a:extLst>
              <a:ext uri="{FF2B5EF4-FFF2-40B4-BE49-F238E27FC236}">
                <a16:creationId xmlns:a16="http://schemas.microsoft.com/office/drawing/2014/main" id="{AD3CD450-08FC-410C-A45B-645F2212B1BA}"/>
              </a:ext>
            </a:extLst>
          </p:cNvPr>
          <p:cNvGraphicFramePr>
            <a:graphicFrameLocks noGrp="1"/>
          </p:cNvGraphicFramePr>
          <p:nvPr>
            <p:extLst>
              <p:ext uri="{D42A27DB-BD31-4B8C-83A1-F6EECF244321}">
                <p14:modId xmlns:p14="http://schemas.microsoft.com/office/powerpoint/2010/main" val="116232267"/>
              </p:ext>
            </p:extLst>
          </p:nvPr>
        </p:nvGraphicFramePr>
        <p:xfrm>
          <a:off x="4487159" y="4656352"/>
          <a:ext cx="3760305" cy="1762391"/>
        </p:xfrm>
        <a:graphic>
          <a:graphicData uri="http://schemas.openxmlformats.org/drawingml/2006/table">
            <a:tbl>
              <a:tblPr>
                <a:tableStyleId>{5A111915-BE36-4E01-A7E5-04B1672EAD32}</a:tableStyleId>
              </a:tblPr>
              <a:tblGrid>
                <a:gridCol w="3760305">
                  <a:extLst>
                    <a:ext uri="{9D8B030D-6E8A-4147-A177-3AD203B41FA5}">
                      <a16:colId xmlns:a16="http://schemas.microsoft.com/office/drawing/2014/main" val="3564345612"/>
                    </a:ext>
                  </a:extLst>
                </a:gridCol>
              </a:tblGrid>
              <a:tr h="1762391">
                <a:tc>
                  <a:txBody>
                    <a:bodyPr/>
                    <a:lstStyle/>
                    <a:p>
                      <a:pPr algn="l">
                        <a:lnSpc>
                          <a:spcPct val="107000"/>
                        </a:lnSpc>
                        <a:spcAft>
                          <a:spcPts val="800"/>
                        </a:spcAft>
                      </a:pPr>
                      <a:r>
                        <a:rPr lang="en-GB" sz="1400" b="1" dirty="0">
                          <a:effectLst/>
                          <a:latin typeface="Letter-join Plus 6" panose="02000505000000020003" pitchFamily="50" charset="0"/>
                        </a:rPr>
                        <a:t>RE: Islam- Prayer at home</a:t>
                      </a:r>
                    </a:p>
                    <a:p>
                      <a:pPr marL="285750" indent="-285750" algn="l">
                        <a:lnSpc>
                          <a:spcPct val="107000"/>
                        </a:lnSpc>
                        <a:spcAft>
                          <a:spcPts val="800"/>
                        </a:spcAft>
                        <a:buFont typeface="Arial" panose="020B0604020202020204" pitchFamily="34" charset="0"/>
                        <a:buChar char="•"/>
                      </a:pPr>
                      <a:r>
                        <a:rPr lang="en-GB" sz="1400" b="0" dirty="0">
                          <a:effectLst/>
                          <a:latin typeface="Letter-join Plus 6" panose="02000505000000020003" pitchFamily="50" charset="0"/>
                        </a:rPr>
                        <a:t>To describe the Muslim prayer routine </a:t>
                      </a:r>
                      <a:br>
                        <a:rPr lang="en-GB" sz="1400" b="0" dirty="0">
                          <a:effectLst/>
                          <a:latin typeface="Letter-join Plus 6" panose="02000505000000020003" pitchFamily="50" charset="0"/>
                        </a:rPr>
                      </a:br>
                      <a:r>
                        <a:rPr lang="en-GB" sz="1400" b="0" dirty="0">
                          <a:effectLst/>
                          <a:latin typeface="Letter-join Plus 6" panose="02000505000000020003" pitchFamily="50" charset="0"/>
                        </a:rPr>
                        <a:t>and explain how Muslims believe this </a:t>
                      </a:r>
                      <a:br>
                        <a:rPr lang="en-GB" sz="1400" b="0" dirty="0">
                          <a:effectLst/>
                          <a:latin typeface="Letter-join Plus 6" panose="02000505000000020003" pitchFamily="50" charset="0"/>
                        </a:rPr>
                      </a:br>
                      <a:r>
                        <a:rPr lang="en-GB" sz="1400" b="0" dirty="0">
                          <a:effectLst/>
                          <a:latin typeface="Letter-join Plus 6" panose="02000505000000020003" pitchFamily="50" charset="0"/>
                        </a:rPr>
                        <a:t>helps them in their everyday lives</a:t>
                      </a:r>
                      <a:r>
                        <a:rPr lang="en-GB" sz="1450" b="0" dirty="0">
                          <a:effectLst/>
                          <a:latin typeface="Letter-join Plus 6" panose="02000505000000020003" pitchFamily="50" charset="0"/>
                        </a:rPr>
                        <a:t>.</a:t>
                      </a:r>
                    </a:p>
                  </a:txBody>
                  <a:tcPr marL="114300" marR="114300" marT="0" marB="0"/>
                </a:tc>
                <a:extLst>
                  <a:ext uri="{0D108BD9-81ED-4DB2-BD59-A6C34878D82A}">
                    <a16:rowId xmlns:a16="http://schemas.microsoft.com/office/drawing/2014/main" val="457106738"/>
                  </a:ext>
                </a:extLst>
              </a:tr>
            </a:tbl>
          </a:graphicData>
        </a:graphic>
      </p:graphicFrame>
      <p:graphicFrame>
        <p:nvGraphicFramePr>
          <p:cNvPr id="30" name="Table 29">
            <a:extLst>
              <a:ext uri="{FF2B5EF4-FFF2-40B4-BE49-F238E27FC236}">
                <a16:creationId xmlns:a16="http://schemas.microsoft.com/office/drawing/2014/main" id="{25CFD74A-D3F6-4104-B6E9-B248765269C3}"/>
              </a:ext>
            </a:extLst>
          </p:cNvPr>
          <p:cNvGraphicFramePr>
            <a:graphicFrameLocks noGrp="1"/>
          </p:cNvGraphicFramePr>
          <p:nvPr>
            <p:extLst>
              <p:ext uri="{D42A27DB-BD31-4B8C-83A1-F6EECF244321}">
                <p14:modId xmlns:p14="http://schemas.microsoft.com/office/powerpoint/2010/main" val="1961637449"/>
              </p:ext>
            </p:extLst>
          </p:nvPr>
        </p:nvGraphicFramePr>
        <p:xfrm>
          <a:off x="227155" y="2389663"/>
          <a:ext cx="4133774" cy="2099258"/>
        </p:xfrm>
        <a:graphic>
          <a:graphicData uri="http://schemas.openxmlformats.org/drawingml/2006/table">
            <a:tbl>
              <a:tblPr>
                <a:tableStyleId>{5A111915-BE36-4E01-A7E5-04B1672EAD32}</a:tableStyleId>
              </a:tblPr>
              <a:tblGrid>
                <a:gridCol w="4133774">
                  <a:extLst>
                    <a:ext uri="{9D8B030D-6E8A-4147-A177-3AD203B41FA5}">
                      <a16:colId xmlns:a16="http://schemas.microsoft.com/office/drawing/2014/main" val="2372150323"/>
                    </a:ext>
                  </a:extLst>
                </a:gridCol>
              </a:tblGrid>
              <a:tr h="2099258">
                <a:tc>
                  <a:txBody>
                    <a:bodyPr/>
                    <a:lstStyle/>
                    <a:p>
                      <a:pPr algn="l">
                        <a:lnSpc>
                          <a:spcPct val="107000"/>
                        </a:lnSpc>
                        <a:spcAft>
                          <a:spcPts val="800"/>
                        </a:spcAft>
                      </a:pPr>
                      <a:r>
                        <a:rPr lang="en-GB" sz="1450" b="1" dirty="0">
                          <a:effectLst/>
                          <a:latin typeface="Letter-join Plus 6" panose="02000505000000020003" pitchFamily="50" charset="0"/>
                        </a:rPr>
                        <a:t>PE</a:t>
                      </a:r>
                      <a:r>
                        <a:rPr lang="en-GB" sz="1400" b="1" dirty="0">
                          <a:effectLst/>
                          <a:latin typeface="Letter-join Plus 6" panose="02000505000000020003" pitchFamily="50" charset="0"/>
                        </a:rPr>
                        <a:t>: Sending and receiving (Outdoor)</a:t>
                      </a:r>
                    </a:p>
                    <a:p>
                      <a:pPr marL="285750" indent="-285750">
                        <a:lnSpc>
                          <a:spcPct val="100000"/>
                        </a:lnSpc>
                        <a:buFont typeface="Arial" panose="020B0604020202020204" pitchFamily="34" charset="0"/>
                        <a:buChar char="•"/>
                      </a:pPr>
                      <a:r>
                        <a:rPr lang="en-GB" sz="1400" kern="1200" dirty="0">
                          <a:solidFill>
                            <a:schemeClr val="tx1"/>
                          </a:solidFill>
                          <a:effectLst/>
                          <a:latin typeface="Letter-join Plus 6" panose="02000505000000020003" pitchFamily="50" charset="0"/>
                          <a:ea typeface="+mn-ea"/>
                          <a:cs typeface="+mn-cs"/>
                        </a:rPr>
                        <a:t>To roll a ball towards a target.</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be able to track and receive a rolling ball.</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be able to stop, send and receive a ball with my feet.</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develop throwing and catching skills.</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send and receive a ball using a racket.</a:t>
                      </a:r>
                    </a:p>
                  </a:txBody>
                  <a:tcPr marL="114300" marR="114300" marT="0" marB="0"/>
                </a:tc>
                <a:extLst>
                  <a:ext uri="{0D108BD9-81ED-4DB2-BD59-A6C34878D82A}">
                    <a16:rowId xmlns:a16="http://schemas.microsoft.com/office/drawing/2014/main" val="3477496466"/>
                  </a:ext>
                </a:extLst>
              </a:tr>
            </a:tbl>
          </a:graphicData>
        </a:graphic>
      </p:graphicFrame>
      <p:sp>
        <p:nvSpPr>
          <p:cNvPr id="22" name="Rectangle 21">
            <a:extLst>
              <a:ext uri="{FF2B5EF4-FFF2-40B4-BE49-F238E27FC236}">
                <a16:creationId xmlns:a16="http://schemas.microsoft.com/office/drawing/2014/main" id="{164BF116-9A6D-46B2-9236-97F1A3D5B9CE}"/>
              </a:ext>
            </a:extLst>
          </p:cNvPr>
          <p:cNvSpPr/>
          <p:nvPr/>
        </p:nvSpPr>
        <p:spPr>
          <a:xfrm>
            <a:off x="3361830" y="6575033"/>
            <a:ext cx="6463368" cy="279642"/>
          </a:xfrm>
          <a:prstGeom prst="rect">
            <a:avLst/>
          </a:prstGeom>
        </p:spPr>
        <p:txBody>
          <a:bodyPr wrap="square">
            <a:spAutoFit/>
          </a:bodyPr>
          <a:lstStyle/>
          <a:p>
            <a:r>
              <a:rPr lang="en-GB" sz="1200" b="1" dirty="0">
                <a:solidFill>
                  <a:srgbClr val="2E6B99"/>
                </a:solidFill>
                <a:latin typeface="Museo 300" panose="02000000000000000000" pitchFamily="50" charset="0"/>
              </a:rPr>
              <a:t>‘They are like trees planted along the riverbank, bearing fruit each season.’ Psalm 1:3</a:t>
            </a:r>
            <a:endParaRPr lang="en-GB" sz="1200" dirty="0">
              <a:latin typeface="Museo 300" panose="02000000000000000000" pitchFamily="50" charset="0"/>
            </a:endParaRPr>
          </a:p>
        </p:txBody>
      </p:sp>
      <p:pic>
        <p:nvPicPr>
          <p:cNvPr id="7" name="Picture 6">
            <a:extLst>
              <a:ext uri="{FF2B5EF4-FFF2-40B4-BE49-F238E27FC236}">
                <a16:creationId xmlns:a16="http://schemas.microsoft.com/office/drawing/2014/main" id="{74921951-E34E-413F-8770-D3268BEF3641}"/>
              </a:ext>
            </a:extLst>
          </p:cNvPr>
          <p:cNvPicPr>
            <a:picLocks noChangeAspect="1"/>
          </p:cNvPicPr>
          <p:nvPr/>
        </p:nvPicPr>
        <p:blipFill>
          <a:blip r:embed="rId4"/>
          <a:stretch>
            <a:fillRect/>
          </a:stretch>
        </p:blipFill>
        <p:spPr>
          <a:xfrm>
            <a:off x="7312299" y="5620799"/>
            <a:ext cx="806767" cy="699644"/>
          </a:xfrm>
          <a:prstGeom prst="rect">
            <a:avLst/>
          </a:prstGeom>
        </p:spPr>
      </p:pic>
      <p:graphicFrame>
        <p:nvGraphicFramePr>
          <p:cNvPr id="24" name="Table 23">
            <a:extLst>
              <a:ext uri="{FF2B5EF4-FFF2-40B4-BE49-F238E27FC236}">
                <a16:creationId xmlns:a16="http://schemas.microsoft.com/office/drawing/2014/main" id="{5196D87A-E24A-4E33-9CA2-9D74B71C7720}"/>
              </a:ext>
            </a:extLst>
          </p:cNvPr>
          <p:cNvGraphicFramePr>
            <a:graphicFrameLocks noGrp="1"/>
          </p:cNvGraphicFramePr>
          <p:nvPr>
            <p:extLst>
              <p:ext uri="{D42A27DB-BD31-4B8C-83A1-F6EECF244321}">
                <p14:modId xmlns:p14="http://schemas.microsoft.com/office/powerpoint/2010/main" val="472666792"/>
              </p:ext>
            </p:extLst>
          </p:nvPr>
        </p:nvGraphicFramePr>
        <p:xfrm>
          <a:off x="8373692" y="234447"/>
          <a:ext cx="3483705" cy="3112650"/>
        </p:xfrm>
        <a:graphic>
          <a:graphicData uri="http://schemas.openxmlformats.org/drawingml/2006/table">
            <a:tbl>
              <a:tblPr>
                <a:tableStyleId>{5A111915-BE36-4E01-A7E5-04B1672EAD32}</a:tableStyleId>
              </a:tblPr>
              <a:tblGrid>
                <a:gridCol w="3483705">
                  <a:extLst>
                    <a:ext uri="{9D8B030D-6E8A-4147-A177-3AD203B41FA5}">
                      <a16:colId xmlns:a16="http://schemas.microsoft.com/office/drawing/2014/main" val="811279019"/>
                    </a:ext>
                  </a:extLst>
                </a:gridCol>
              </a:tblGrid>
              <a:tr h="3112650">
                <a:tc>
                  <a:txBody>
                    <a:bodyPr/>
                    <a:lstStyle/>
                    <a:p>
                      <a:pPr algn="l">
                        <a:lnSpc>
                          <a:spcPct val="107000"/>
                        </a:lnSpc>
                        <a:spcAft>
                          <a:spcPts val="800"/>
                        </a:spcAft>
                      </a:pPr>
                      <a:r>
                        <a:rPr lang="en-US" sz="1400" b="1" dirty="0">
                          <a:effectLst/>
                          <a:latin typeface="Letter-join Plus 6" panose="02000505000000020003" pitchFamily="50" charset="0"/>
                        </a:rPr>
                        <a:t>History: How has exploration changed over time?</a:t>
                      </a:r>
                    </a:p>
                    <a:p>
                      <a:pPr algn="l">
                        <a:lnSpc>
                          <a:spcPct val="107000"/>
                        </a:lnSpc>
                        <a:spcAft>
                          <a:spcPts val="800"/>
                        </a:spcAft>
                      </a:pPr>
                      <a:r>
                        <a:rPr lang="en-US" sz="1400" b="0" dirty="0">
                          <a:effectLst/>
                          <a:latin typeface="Letter-join Plus 6" panose="02000505000000020003" pitchFamily="50" charset="0"/>
                        </a:rPr>
                        <a:t>We will be discussing and comparing the lives of Mae Jemison and Robert Falcon Scott, including their contributions to national and international achievements.</a:t>
                      </a:r>
                    </a:p>
                    <a:p>
                      <a:pPr algn="l">
                        <a:lnSpc>
                          <a:spcPct val="107000"/>
                        </a:lnSpc>
                        <a:spcAft>
                          <a:spcPts val="800"/>
                        </a:spcAft>
                      </a:pPr>
                      <a:endParaRPr lang="en-US" sz="1400" b="0" dirty="0">
                        <a:effectLst/>
                        <a:latin typeface="Letter-join Plus 6" panose="02000505000000020003" pitchFamily="50" charset="0"/>
                      </a:endParaRPr>
                    </a:p>
                  </a:txBody>
                  <a:tcPr marL="114300" marR="114300" marT="0" marB="0"/>
                </a:tc>
                <a:extLst>
                  <a:ext uri="{0D108BD9-81ED-4DB2-BD59-A6C34878D82A}">
                    <a16:rowId xmlns:a16="http://schemas.microsoft.com/office/drawing/2014/main" val="2887721739"/>
                  </a:ext>
                </a:extLst>
              </a:tr>
            </a:tbl>
          </a:graphicData>
        </a:graphic>
      </p:graphicFrame>
      <p:pic>
        <p:nvPicPr>
          <p:cNvPr id="3" name="Picture 2">
            <a:extLst>
              <a:ext uri="{FF2B5EF4-FFF2-40B4-BE49-F238E27FC236}">
                <a16:creationId xmlns:a16="http://schemas.microsoft.com/office/drawing/2014/main" id="{796E308F-E983-476C-B9C9-7138E17E6EDC}"/>
              </a:ext>
            </a:extLst>
          </p:cNvPr>
          <p:cNvPicPr>
            <a:picLocks noChangeAspect="1"/>
          </p:cNvPicPr>
          <p:nvPr/>
        </p:nvPicPr>
        <p:blipFill>
          <a:blip r:embed="rId5"/>
          <a:stretch>
            <a:fillRect/>
          </a:stretch>
        </p:blipFill>
        <p:spPr>
          <a:xfrm>
            <a:off x="11215576" y="5769573"/>
            <a:ext cx="504366" cy="522659"/>
          </a:xfrm>
          <a:prstGeom prst="rect">
            <a:avLst/>
          </a:prstGeom>
        </p:spPr>
      </p:pic>
      <p:graphicFrame>
        <p:nvGraphicFramePr>
          <p:cNvPr id="21" name="Table 20">
            <a:extLst>
              <a:ext uri="{FF2B5EF4-FFF2-40B4-BE49-F238E27FC236}">
                <a16:creationId xmlns:a16="http://schemas.microsoft.com/office/drawing/2014/main" id="{23996F0B-0DB8-413B-AD8D-51431556B975}"/>
              </a:ext>
            </a:extLst>
          </p:cNvPr>
          <p:cNvGraphicFramePr>
            <a:graphicFrameLocks noGrp="1"/>
          </p:cNvGraphicFramePr>
          <p:nvPr>
            <p:extLst>
              <p:ext uri="{D42A27DB-BD31-4B8C-83A1-F6EECF244321}">
                <p14:modId xmlns:p14="http://schemas.microsoft.com/office/powerpoint/2010/main" val="3703304853"/>
              </p:ext>
            </p:extLst>
          </p:nvPr>
        </p:nvGraphicFramePr>
        <p:xfrm>
          <a:off x="227155" y="242239"/>
          <a:ext cx="4133774" cy="2044954"/>
        </p:xfrm>
        <a:graphic>
          <a:graphicData uri="http://schemas.openxmlformats.org/drawingml/2006/table">
            <a:tbl>
              <a:tblPr>
                <a:tableStyleId>{5A111915-BE36-4E01-A7E5-04B1672EAD32}</a:tableStyleId>
              </a:tblPr>
              <a:tblGrid>
                <a:gridCol w="4133774">
                  <a:extLst>
                    <a:ext uri="{9D8B030D-6E8A-4147-A177-3AD203B41FA5}">
                      <a16:colId xmlns:a16="http://schemas.microsoft.com/office/drawing/2014/main" val="2372150323"/>
                    </a:ext>
                  </a:extLst>
                </a:gridCol>
              </a:tblGrid>
              <a:tr h="1701934">
                <a:tc>
                  <a:txBody>
                    <a:bodyPr/>
                    <a:lstStyle/>
                    <a:p>
                      <a:pPr algn="l">
                        <a:lnSpc>
                          <a:spcPct val="107000"/>
                        </a:lnSpc>
                        <a:spcAft>
                          <a:spcPts val="800"/>
                        </a:spcAft>
                      </a:pPr>
                      <a:r>
                        <a:rPr lang="en-GB" sz="1450" b="1" dirty="0">
                          <a:effectLst/>
                          <a:latin typeface="Letter-join Plus 6" panose="02000505000000020003" pitchFamily="50" charset="0"/>
                        </a:rPr>
                        <a:t>PE</a:t>
                      </a:r>
                      <a:r>
                        <a:rPr lang="en-GB" sz="1400" b="1" dirty="0">
                          <a:effectLst/>
                          <a:latin typeface="Letter-join Plus 6" panose="02000505000000020003" pitchFamily="50" charset="0"/>
                        </a:rPr>
                        <a:t>: Dance (Indoor)</a:t>
                      </a:r>
                    </a:p>
                    <a:p>
                      <a:pPr marL="285750" indent="-285750">
                        <a:lnSpc>
                          <a:spcPct val="100000"/>
                        </a:lnSpc>
                        <a:buFont typeface="Arial" panose="020B0604020202020204" pitchFamily="34" charset="0"/>
                        <a:buChar char="•"/>
                      </a:pPr>
                      <a:r>
                        <a:rPr lang="en-GB" sz="1400" kern="1200" dirty="0">
                          <a:solidFill>
                            <a:schemeClr val="tx1"/>
                          </a:solidFill>
                          <a:effectLst/>
                          <a:latin typeface="Letter-join Plus 6" panose="02000505000000020003" pitchFamily="50" charset="0"/>
                          <a:ea typeface="+mn-ea"/>
                          <a:cs typeface="+mn-cs"/>
                        </a:rPr>
                        <a:t>To remember, repeat and link actions to tell the story of my dance.</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develop an understanding of dynamics and how they can show an idea.</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use counts of 8 to help stay in time to the music.</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copy, remember and repeat actions using facial expressions and character.</a:t>
                      </a:r>
                    </a:p>
                    <a:p>
                      <a:pPr marL="285750" indent="-285750">
                        <a:lnSpc>
                          <a:spcPct val="100000"/>
                        </a:lnSpc>
                        <a:buFont typeface="Arial" panose="020B0604020202020204" pitchFamily="34" charset="0"/>
                        <a:buChar char="•"/>
                      </a:pPr>
                      <a:r>
                        <a:rPr lang="en-GB" sz="1400" b="0" kern="1200" dirty="0">
                          <a:solidFill>
                            <a:schemeClr val="tx1"/>
                          </a:solidFill>
                          <a:effectLst/>
                          <a:latin typeface="Letter-join Plus 6" panose="02000505000000020003" pitchFamily="50" charset="0"/>
                          <a:ea typeface="+mn-ea"/>
                          <a:cs typeface="+mn-cs"/>
                        </a:rPr>
                        <a:t>To explore pathways and levels.</a:t>
                      </a:r>
                    </a:p>
                  </a:txBody>
                  <a:tcPr marL="114300" marR="114300" marT="0" marB="0"/>
                </a:tc>
                <a:extLst>
                  <a:ext uri="{0D108BD9-81ED-4DB2-BD59-A6C34878D82A}">
                    <a16:rowId xmlns:a16="http://schemas.microsoft.com/office/drawing/2014/main" val="3477496466"/>
                  </a:ext>
                </a:extLst>
              </a:tr>
            </a:tbl>
          </a:graphicData>
        </a:graphic>
      </p:graphicFrame>
      <p:pic>
        <p:nvPicPr>
          <p:cNvPr id="5" name="Picture 4">
            <a:extLst>
              <a:ext uri="{FF2B5EF4-FFF2-40B4-BE49-F238E27FC236}">
                <a16:creationId xmlns:a16="http://schemas.microsoft.com/office/drawing/2014/main" id="{92067CA5-84C6-440B-B771-649435D2FE18}"/>
              </a:ext>
            </a:extLst>
          </p:cNvPr>
          <p:cNvPicPr>
            <a:picLocks noChangeAspect="1"/>
          </p:cNvPicPr>
          <p:nvPr/>
        </p:nvPicPr>
        <p:blipFill>
          <a:blip r:embed="rId6"/>
          <a:stretch>
            <a:fillRect/>
          </a:stretch>
        </p:blipFill>
        <p:spPr>
          <a:xfrm>
            <a:off x="3533505" y="4842577"/>
            <a:ext cx="454896" cy="486341"/>
          </a:xfrm>
          <a:prstGeom prst="rect">
            <a:avLst/>
          </a:prstGeom>
        </p:spPr>
      </p:pic>
      <p:pic>
        <p:nvPicPr>
          <p:cNvPr id="9" name="Picture 8">
            <a:extLst>
              <a:ext uri="{FF2B5EF4-FFF2-40B4-BE49-F238E27FC236}">
                <a16:creationId xmlns:a16="http://schemas.microsoft.com/office/drawing/2014/main" id="{D9D0202A-4E6D-4E7E-AEB2-673CA7FED5CE}"/>
              </a:ext>
            </a:extLst>
          </p:cNvPr>
          <p:cNvPicPr>
            <a:picLocks noChangeAspect="1"/>
          </p:cNvPicPr>
          <p:nvPr/>
        </p:nvPicPr>
        <p:blipFill>
          <a:blip r:embed="rId7"/>
          <a:stretch>
            <a:fillRect/>
          </a:stretch>
        </p:blipFill>
        <p:spPr>
          <a:xfrm>
            <a:off x="5834943" y="2501235"/>
            <a:ext cx="649650" cy="649650"/>
          </a:xfrm>
          <a:prstGeom prst="rect">
            <a:avLst/>
          </a:prstGeom>
        </p:spPr>
      </p:pic>
      <p:pic>
        <p:nvPicPr>
          <p:cNvPr id="12" name="Picture 11">
            <a:extLst>
              <a:ext uri="{FF2B5EF4-FFF2-40B4-BE49-F238E27FC236}">
                <a16:creationId xmlns:a16="http://schemas.microsoft.com/office/drawing/2014/main" id="{6CD5DC85-A4B7-4B09-9651-BC22502236E2}"/>
              </a:ext>
            </a:extLst>
          </p:cNvPr>
          <p:cNvPicPr>
            <a:picLocks noChangeAspect="1"/>
          </p:cNvPicPr>
          <p:nvPr/>
        </p:nvPicPr>
        <p:blipFill>
          <a:blip r:embed="rId8"/>
          <a:stretch>
            <a:fillRect/>
          </a:stretch>
        </p:blipFill>
        <p:spPr>
          <a:xfrm>
            <a:off x="8786110" y="2026635"/>
            <a:ext cx="1197905" cy="797151"/>
          </a:xfrm>
          <a:prstGeom prst="rect">
            <a:avLst/>
          </a:prstGeom>
        </p:spPr>
      </p:pic>
      <p:pic>
        <p:nvPicPr>
          <p:cNvPr id="13" name="Picture 12">
            <a:extLst>
              <a:ext uri="{FF2B5EF4-FFF2-40B4-BE49-F238E27FC236}">
                <a16:creationId xmlns:a16="http://schemas.microsoft.com/office/drawing/2014/main" id="{827916E9-D1CB-4744-B7E1-067BE556D5AB}"/>
              </a:ext>
            </a:extLst>
          </p:cNvPr>
          <p:cNvPicPr>
            <a:picLocks noChangeAspect="1"/>
          </p:cNvPicPr>
          <p:nvPr/>
        </p:nvPicPr>
        <p:blipFill>
          <a:blip r:embed="rId9"/>
          <a:stretch>
            <a:fillRect/>
          </a:stretch>
        </p:blipFill>
        <p:spPr>
          <a:xfrm>
            <a:off x="10396433" y="1655591"/>
            <a:ext cx="1158887" cy="1539240"/>
          </a:xfrm>
          <a:prstGeom prst="rect">
            <a:avLst/>
          </a:prstGeom>
        </p:spPr>
      </p:pic>
      <p:pic>
        <p:nvPicPr>
          <p:cNvPr id="14" name="Picture 13">
            <a:extLst>
              <a:ext uri="{FF2B5EF4-FFF2-40B4-BE49-F238E27FC236}">
                <a16:creationId xmlns:a16="http://schemas.microsoft.com/office/drawing/2014/main" id="{1950E452-2327-4EE9-82AA-753BA18C6254}"/>
              </a:ext>
            </a:extLst>
          </p:cNvPr>
          <p:cNvPicPr>
            <a:picLocks noChangeAspect="1"/>
          </p:cNvPicPr>
          <p:nvPr/>
        </p:nvPicPr>
        <p:blipFill>
          <a:blip r:embed="rId10"/>
          <a:stretch>
            <a:fillRect/>
          </a:stretch>
        </p:blipFill>
        <p:spPr>
          <a:xfrm>
            <a:off x="3528069" y="3697644"/>
            <a:ext cx="749254" cy="749254"/>
          </a:xfrm>
          <a:prstGeom prst="rect">
            <a:avLst/>
          </a:prstGeom>
        </p:spPr>
      </p:pic>
    </p:spTree>
    <p:extLst>
      <p:ext uri="{BB962C8B-B14F-4D97-AF65-F5344CB8AC3E}">
        <p14:creationId xmlns:p14="http://schemas.microsoft.com/office/powerpoint/2010/main" val="356377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926C2C4831B14F841E8F72A3332860" ma:contentTypeVersion="19" ma:contentTypeDescription="Create a new document." ma:contentTypeScope="" ma:versionID="c26479b8a9118743230b8cec32a8ca6b">
  <xsd:schema xmlns:xsd="http://www.w3.org/2001/XMLSchema" xmlns:xs="http://www.w3.org/2001/XMLSchema" xmlns:p="http://schemas.microsoft.com/office/2006/metadata/properties" xmlns:ns2="775e28a8-cc47-44f8-8841-ac78e39367ec" xmlns:ns3="7fc78ac0-f8d5-4270-81e2-f8ab182d5489" targetNamespace="http://schemas.microsoft.com/office/2006/metadata/properties" ma:root="true" ma:fieldsID="5cbc1da02548dc5bee7e6dad70f08898" ns2:_="" ns3:_="">
    <xsd:import namespace="775e28a8-cc47-44f8-8841-ac78e39367ec"/>
    <xsd:import namespace="7fc78ac0-f8d5-4270-81e2-f8ab182d54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e28a8-cc47-44f8-8841-ac78e3936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7afdaa-ed64-4dc3-b5a1-39736030f3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c78ac0-f8d5-4270-81e2-f8ab182d54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d1eac73-08af-4aeb-b3e5-b35241cfc1cc}" ma:internalName="TaxCatchAll" ma:showField="CatchAllData" ma:web="7fc78ac0-f8d5-4270-81e2-f8ab182d54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c78ac0-f8d5-4270-81e2-f8ab182d5489" xsi:nil="true"/>
    <lcf76f155ced4ddcb4097134ff3c332f xmlns="775e28a8-cc47-44f8-8841-ac78e39367ec">
      <Terms xmlns="http://schemas.microsoft.com/office/infopath/2007/PartnerControls"/>
    </lcf76f155ced4ddcb4097134ff3c332f>
    <MediaLengthInSeconds xmlns="775e28a8-cc47-44f8-8841-ac78e39367ec" xsi:nil="true"/>
    <SharedWithUsers xmlns="7fc78ac0-f8d5-4270-81e2-f8ab182d5489">
      <UserInfo>
        <DisplayName/>
        <AccountId xsi:nil="true"/>
        <AccountType/>
      </UserInfo>
    </SharedWithUsers>
  </documentManagement>
</p:properties>
</file>

<file path=customXml/itemProps1.xml><?xml version="1.0" encoding="utf-8"?>
<ds:datastoreItem xmlns:ds="http://schemas.openxmlformats.org/officeDocument/2006/customXml" ds:itemID="{491F7520-9848-4A2D-8CE2-AA1ABFD2A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e28a8-cc47-44f8-8841-ac78e39367ec"/>
    <ds:schemaRef ds:uri="7fc78ac0-f8d5-4270-81e2-f8ab182d5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F62337-82A1-4159-B5E6-900738E92437}">
  <ds:schemaRefs>
    <ds:schemaRef ds:uri="http://schemas.microsoft.com/sharepoint/v3/contenttype/forms"/>
  </ds:schemaRefs>
</ds:datastoreItem>
</file>

<file path=customXml/itemProps3.xml><?xml version="1.0" encoding="utf-8"?>
<ds:datastoreItem xmlns:ds="http://schemas.openxmlformats.org/officeDocument/2006/customXml" ds:itemID="{30B5A83F-0B57-47A4-97A6-F20986AE3BB9}">
  <ds:schemaRefs>
    <ds:schemaRef ds:uri="http://purl.org/dc/elements/1.1/"/>
    <ds:schemaRef ds:uri="http://www.w3.org/XML/1998/namespace"/>
    <ds:schemaRef ds:uri="http://schemas.microsoft.com/office/2006/documentManagement/types"/>
    <ds:schemaRef ds:uri="http://purl.org/dc/terms/"/>
    <ds:schemaRef ds:uri="7fc78ac0-f8d5-4270-81e2-f8ab182d5489"/>
    <ds:schemaRef ds:uri="775e28a8-cc47-44f8-8841-ac78e39367ec"/>
    <ds:schemaRef ds:uri="http://schemas.microsoft.com/office/2006/metadata/properti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5532</TotalTime>
  <Words>821</Words>
  <Application>Microsoft Office PowerPoint</Application>
  <PresentationFormat>Widescreen</PresentationFormat>
  <Paragraphs>70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Letter-join Plus 6</vt:lpstr>
      <vt:lpstr>Museo 300</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Kirby</dc:creator>
  <cp:lastModifiedBy>Claire Ham</cp:lastModifiedBy>
  <cp:revision>169</cp:revision>
  <cp:lastPrinted>2026-01-23T11:35:29Z</cp:lastPrinted>
  <dcterms:created xsi:type="dcterms:W3CDTF">2021-09-08T07:08:24Z</dcterms:created>
  <dcterms:modified xsi:type="dcterms:W3CDTF">2026-01-26T10:39:24Z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0x010100BE926C2C4831B14F841E8F72A3332860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